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95" r:id="rId3"/>
    <p:sldId id="269" r:id="rId4"/>
    <p:sldId id="258" r:id="rId5"/>
    <p:sldId id="270" r:id="rId6"/>
    <p:sldId id="347" r:id="rId7"/>
    <p:sldId id="350" r:id="rId8"/>
    <p:sldId id="259" r:id="rId9"/>
    <p:sldId id="271" r:id="rId10"/>
    <p:sldId id="272" r:id="rId11"/>
    <p:sldId id="273" r:id="rId12"/>
    <p:sldId id="274" r:id="rId13"/>
    <p:sldId id="275" r:id="rId14"/>
    <p:sldId id="276" r:id="rId15"/>
    <p:sldId id="288" r:id="rId16"/>
    <p:sldId id="263" r:id="rId17"/>
    <p:sldId id="264" r:id="rId18"/>
    <p:sldId id="265" r:id="rId19"/>
    <p:sldId id="266" r:id="rId20"/>
    <p:sldId id="268" r:id="rId21"/>
    <p:sldId id="277" r:id="rId22"/>
    <p:sldId id="278" r:id="rId23"/>
    <p:sldId id="283" r:id="rId24"/>
    <p:sldId id="280" r:id="rId25"/>
    <p:sldId id="284"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2" r:id="rId39"/>
    <p:sldId id="327" r:id="rId40"/>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40" autoAdjust="0"/>
    <p:restoredTop sz="94660"/>
  </p:normalViewPr>
  <p:slideViewPr>
    <p:cSldViewPr snapToGrid="0">
      <p:cViewPr varScale="1">
        <p:scale>
          <a:sx n="102" d="100"/>
          <a:sy n="102" d="100"/>
        </p:scale>
        <p:origin x="114"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980513-0A43-A34B-884D-F9EBB03F0D25}"/>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1FED8A9-D4B3-2E4E-A18E-022D0CB71970}"/>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4D822A2-436B-9B4A-BC35-3AA81E1AD017}" type="datetimeFigureOut">
              <a:rPr lang="en-US"/>
              <a:pPr>
                <a:defRPr/>
              </a:pPr>
              <a:t>10/02/2022</a:t>
            </a:fld>
            <a:endParaRPr lang="en-US"/>
          </a:p>
        </p:txBody>
      </p:sp>
      <p:sp>
        <p:nvSpPr>
          <p:cNvPr id="4" name="Footer Placeholder 3">
            <a:extLst>
              <a:ext uri="{FF2B5EF4-FFF2-40B4-BE49-F238E27FC236}">
                <a16:creationId xmlns:a16="http://schemas.microsoft.com/office/drawing/2014/main" id="{9CCE5D9E-5572-5849-A4F9-83A61093E97C}"/>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2E9E954D-2528-904C-A0B2-7C3481379E51}"/>
              </a:ext>
            </a:extLst>
          </p:cNvPr>
          <p:cNvSpPr>
            <a:spLocks noGrp="1"/>
          </p:cNvSpPr>
          <p:nvPr>
            <p:ph type="sldNum" sz="quarter" idx="3"/>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E6EA6AD-DE9C-7A40-8530-BFAE6A04BCE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6876E7-E91A-384B-99E2-9A3292EEE816}"/>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F1C01D5-3136-1D44-BDAB-331F9C6B501A}"/>
              </a:ext>
            </a:extLst>
          </p:cNvPr>
          <p:cNvSpPr>
            <a:spLocks noGrp="1"/>
          </p:cNvSpPr>
          <p:nvPr>
            <p:ph type="dt"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5ED580D-A775-D548-AF0A-665D23DB9897}" type="datetimeFigureOut">
              <a:rPr lang="en-US"/>
              <a:pPr>
                <a:defRPr/>
              </a:pPr>
              <a:t>10/02/2022</a:t>
            </a:fld>
            <a:endParaRPr lang="en-US"/>
          </a:p>
        </p:txBody>
      </p:sp>
      <p:sp>
        <p:nvSpPr>
          <p:cNvPr id="4" name="Slide Image Placeholder 3">
            <a:extLst>
              <a:ext uri="{FF2B5EF4-FFF2-40B4-BE49-F238E27FC236}">
                <a16:creationId xmlns:a16="http://schemas.microsoft.com/office/drawing/2014/main" id="{2264951E-6602-0D44-96D0-583340B74330}"/>
              </a:ext>
            </a:extLst>
          </p:cNvPr>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9D52A79-6C04-2A4E-B4CC-8836C5FCA13C}"/>
              </a:ext>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6E8E323-BD0A-9C47-BC99-F0BF3BF2A162}"/>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AE545BC-466E-8F45-A108-1F10B4EF0C27}"/>
              </a:ext>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2E0621-A6A2-A143-B5DD-C447540215A4}" type="slidenum">
              <a:rPr lang="en-US" altLang="en-US"/>
              <a:pPr>
                <a:defRPr/>
              </a:pPr>
              <a:t>‹#›</a:t>
            </a:fld>
            <a:endParaRPr lang="en-US" altLang="en-US"/>
          </a:p>
        </p:txBody>
      </p:sp>
    </p:spTree>
    <p:extLst>
      <p:ext uri="{BB962C8B-B14F-4D97-AF65-F5344CB8AC3E}">
        <p14:creationId xmlns:p14="http://schemas.microsoft.com/office/powerpoint/2010/main" val="1423452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06EA292-6266-A94B-BEDD-B36744F63B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479DD9BD-10A3-AC43-A356-DCAF7FA235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ko-KR" altLang="en-US"/>
          </a:p>
        </p:txBody>
      </p:sp>
      <p:sp>
        <p:nvSpPr>
          <p:cNvPr id="7172" name="Slide Number Placeholder 3">
            <a:extLst>
              <a:ext uri="{FF2B5EF4-FFF2-40B4-BE49-F238E27FC236}">
                <a16:creationId xmlns:a16="http://schemas.microsoft.com/office/drawing/2014/main" id="{8A7B867F-057D-634B-8F16-C8DF7625FE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FAC142-45EB-B649-8043-2479903F6547}" type="slidenum">
              <a:rPr lang="ko-KR" altLang="en-US" smtClean="0"/>
              <a:pPr/>
              <a:t>1</a:t>
            </a:fld>
            <a:endParaRPr lang="ko-KR" altLang="en-US"/>
          </a:p>
        </p:txBody>
      </p:sp>
    </p:spTree>
    <p:extLst>
      <p:ext uri="{BB962C8B-B14F-4D97-AF65-F5344CB8AC3E}">
        <p14:creationId xmlns:p14="http://schemas.microsoft.com/office/powerpoint/2010/main" val="418849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4C8540E-6857-0947-B884-B7394FAE28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9CD5BAE-5E53-744C-B146-A8F0581AED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98E58698-6197-264A-AE78-99773F330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72E844-AAEC-6341-9C1B-D435320B9D2A}" type="slidenum">
              <a:rPr lang="en-US" altLang="en-US" smtClean="0"/>
              <a:pPr/>
              <a:t>13</a:t>
            </a:fld>
            <a:endParaRPr lang="en-US" altLang="en-US"/>
          </a:p>
        </p:txBody>
      </p:sp>
    </p:spTree>
    <p:extLst>
      <p:ext uri="{BB962C8B-B14F-4D97-AF65-F5344CB8AC3E}">
        <p14:creationId xmlns:p14="http://schemas.microsoft.com/office/powerpoint/2010/main" val="402680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0555FB0-334D-A548-A8A3-967ACD4D02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6675F16-6C49-FA4F-BE41-655AB0E354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342CB8B1-3837-B444-B2AA-4DE111208F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CB8FE3-A899-3346-A3B3-D58FEF7D7785}" type="slidenum">
              <a:rPr lang="en-US" altLang="en-US" smtClean="0"/>
              <a:pPr/>
              <a:t>14</a:t>
            </a:fld>
            <a:endParaRPr lang="en-US" altLang="en-US"/>
          </a:p>
        </p:txBody>
      </p:sp>
    </p:spTree>
    <p:extLst>
      <p:ext uri="{BB962C8B-B14F-4D97-AF65-F5344CB8AC3E}">
        <p14:creationId xmlns:p14="http://schemas.microsoft.com/office/powerpoint/2010/main" val="33907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F905D71-7D63-3347-A31A-99B3399A23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A23E409-F76C-3542-91C8-ABCD0EA3F0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2846A131-8260-B64E-81A9-58000F1E7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E1A073A-925D-0D4C-AD60-BD5E4A0EE411}" type="slidenum">
              <a:rPr lang="en-US" altLang="en-US" smtClean="0"/>
              <a:pPr/>
              <a:t>15</a:t>
            </a:fld>
            <a:endParaRPr lang="en-US" altLang="en-US"/>
          </a:p>
        </p:txBody>
      </p:sp>
    </p:spTree>
    <p:extLst>
      <p:ext uri="{BB962C8B-B14F-4D97-AF65-F5344CB8AC3E}">
        <p14:creationId xmlns:p14="http://schemas.microsoft.com/office/powerpoint/2010/main" val="1510589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60053A6-6AAA-D34D-80DA-9DEADE15B4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5375CC1-17BA-6C40-A96A-FF195F7F53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1D713C42-337A-5B48-8B6D-AF577DC076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AC9D59-DA02-FE4E-8490-12350AFBEB1C}" type="slidenum">
              <a:rPr lang="en-US" altLang="en-US" smtClean="0"/>
              <a:pPr/>
              <a:t>21</a:t>
            </a:fld>
            <a:endParaRPr lang="en-US" altLang="en-US"/>
          </a:p>
        </p:txBody>
      </p:sp>
    </p:spTree>
    <p:extLst>
      <p:ext uri="{BB962C8B-B14F-4D97-AF65-F5344CB8AC3E}">
        <p14:creationId xmlns:p14="http://schemas.microsoft.com/office/powerpoint/2010/main" val="309350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7CCFF95-E9C5-0943-AF79-60CA3DC59F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A33113C-FE0E-4843-B241-648069002A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DA1F8F9C-BDD7-9F4A-9F7A-8CDA24996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011DF5-8354-BC46-9A8A-9AB06C039B97}" type="slidenum">
              <a:rPr lang="en-US" altLang="en-US" smtClean="0"/>
              <a:pPr/>
              <a:t>22</a:t>
            </a:fld>
            <a:endParaRPr lang="en-US" altLang="en-US"/>
          </a:p>
        </p:txBody>
      </p:sp>
    </p:spTree>
    <p:extLst>
      <p:ext uri="{BB962C8B-B14F-4D97-AF65-F5344CB8AC3E}">
        <p14:creationId xmlns:p14="http://schemas.microsoft.com/office/powerpoint/2010/main" val="2981937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2A55DDF-8A27-4A41-A7D3-E5B824A700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FA27E05-8DF3-7745-A46E-3E24C82B59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67A38DFE-40DF-C64D-B857-85E58B793A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923D99F-3E5B-C741-B997-3A60CD5EB555}" type="slidenum">
              <a:rPr lang="en-US" altLang="en-US" smtClean="0"/>
              <a:pPr/>
              <a:t>24</a:t>
            </a:fld>
            <a:endParaRPr lang="en-US" altLang="en-US"/>
          </a:p>
        </p:txBody>
      </p:sp>
    </p:spTree>
    <p:extLst>
      <p:ext uri="{BB962C8B-B14F-4D97-AF65-F5344CB8AC3E}">
        <p14:creationId xmlns:p14="http://schemas.microsoft.com/office/powerpoint/2010/main" val="3370642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952AFBD-7106-4042-9ED1-2749703C8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463F978-D12D-364F-86A0-4E7CC5063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5B7802A7-6132-DD4C-8436-39282AC705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3CC9B2-1E6C-EE46-935A-564D8A201679}" type="slidenum">
              <a:rPr lang="en-US" altLang="en-US" smtClean="0"/>
              <a:pPr/>
              <a:t>25</a:t>
            </a:fld>
            <a:endParaRPr lang="en-US" altLang="en-US"/>
          </a:p>
        </p:txBody>
      </p:sp>
    </p:spTree>
    <p:extLst>
      <p:ext uri="{BB962C8B-B14F-4D97-AF65-F5344CB8AC3E}">
        <p14:creationId xmlns:p14="http://schemas.microsoft.com/office/powerpoint/2010/main" val="407668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FC60236-A4A6-DC4E-96F8-B55CA510D0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9A82BE1-8D46-8A43-BCCC-BA2F1ACBE4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B3ED1D18-6000-6D4E-81EA-2F9E192A11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2167F1-4601-5F42-91FE-9AE4A3F78F8A}" type="slidenum">
              <a:rPr lang="en-US" altLang="en-US" smtClean="0"/>
              <a:pPr/>
              <a:t>3</a:t>
            </a:fld>
            <a:endParaRPr lang="en-US" altLang="en-US"/>
          </a:p>
        </p:txBody>
      </p:sp>
    </p:spTree>
    <p:extLst>
      <p:ext uri="{BB962C8B-B14F-4D97-AF65-F5344CB8AC3E}">
        <p14:creationId xmlns:p14="http://schemas.microsoft.com/office/powerpoint/2010/main" val="116985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8689F12-8E81-F743-8A60-2426AB4AFE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5CE3A76-D4F7-E847-85F7-652DA8A5B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9C149E44-8F23-0C46-8127-ECAB52E0A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C04848-F6BC-E242-8B41-1352E5A5B8CE}" type="slidenum">
              <a:rPr lang="en-US" altLang="en-US" smtClean="0"/>
              <a:pPr/>
              <a:t>4</a:t>
            </a:fld>
            <a:endParaRPr lang="en-US" altLang="en-US"/>
          </a:p>
        </p:txBody>
      </p:sp>
    </p:spTree>
    <p:extLst>
      <p:ext uri="{BB962C8B-B14F-4D97-AF65-F5344CB8AC3E}">
        <p14:creationId xmlns:p14="http://schemas.microsoft.com/office/powerpoint/2010/main" val="309312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168E9B7-DF89-184C-8F52-1469553979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B4A6F63-16A2-4A47-B5CE-5AAD3B40E6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32C6A1E2-71DC-DE4A-9AFF-3268D32892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455AEF-11E0-584A-855D-12474BD00815}" type="slidenum">
              <a:rPr lang="en-US" altLang="en-US" smtClean="0"/>
              <a:pPr/>
              <a:t>5</a:t>
            </a:fld>
            <a:endParaRPr lang="en-US" altLang="en-US"/>
          </a:p>
        </p:txBody>
      </p:sp>
    </p:spTree>
    <p:extLst>
      <p:ext uri="{BB962C8B-B14F-4D97-AF65-F5344CB8AC3E}">
        <p14:creationId xmlns:p14="http://schemas.microsoft.com/office/powerpoint/2010/main" val="347713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1027C88-3D48-E84E-ABB1-F7E43AADE7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56A375D-7065-E140-A719-05C4DCB450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474154D3-6429-B44A-ADDC-15B1D4FF9F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ADEF12-EF38-F043-A3FE-D81873EE7037}" type="slidenum">
              <a:rPr lang="en-US" altLang="en-US" smtClean="0"/>
              <a:pPr/>
              <a:t>8</a:t>
            </a:fld>
            <a:endParaRPr lang="en-US" altLang="en-US"/>
          </a:p>
        </p:txBody>
      </p:sp>
    </p:spTree>
    <p:extLst>
      <p:ext uri="{BB962C8B-B14F-4D97-AF65-F5344CB8AC3E}">
        <p14:creationId xmlns:p14="http://schemas.microsoft.com/office/powerpoint/2010/main" val="141138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CC39CAB-A320-7244-9241-7BD2DF55A7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B29F2CE-AAEF-034A-9AC6-1C19A7A5D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58C339DE-0A7F-894A-A76F-E36760F5DB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8E1A61-BA07-3349-95F3-7B72F2FFCB60}" type="slidenum">
              <a:rPr lang="en-US" altLang="en-US" smtClean="0"/>
              <a:pPr/>
              <a:t>9</a:t>
            </a:fld>
            <a:endParaRPr lang="en-US" altLang="en-US"/>
          </a:p>
        </p:txBody>
      </p:sp>
    </p:spTree>
    <p:extLst>
      <p:ext uri="{BB962C8B-B14F-4D97-AF65-F5344CB8AC3E}">
        <p14:creationId xmlns:p14="http://schemas.microsoft.com/office/powerpoint/2010/main" val="96482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AEF127D-8212-124B-9CB6-FE5442775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F84F62B-9CA7-0542-BC2E-D189F5C46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E8E1F32D-E8F6-F743-9554-133C47FC18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E55D0B-7A64-F74B-9783-8E4E03D46672}" type="slidenum">
              <a:rPr lang="en-US" altLang="en-US" smtClean="0"/>
              <a:pPr/>
              <a:t>10</a:t>
            </a:fld>
            <a:endParaRPr lang="en-US" altLang="en-US"/>
          </a:p>
        </p:txBody>
      </p:sp>
    </p:spTree>
    <p:extLst>
      <p:ext uri="{BB962C8B-B14F-4D97-AF65-F5344CB8AC3E}">
        <p14:creationId xmlns:p14="http://schemas.microsoft.com/office/powerpoint/2010/main" val="29061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E1FDFB1-58FC-914D-9DB5-D79F68A4D7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56BAE02-20D6-5C40-AE92-906C58E6D4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8FF4BD9F-3A2A-6941-ABBB-A56C55178C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BED998-03BC-4847-9F9B-6A4A2F79EFE4}" type="slidenum">
              <a:rPr lang="en-US" altLang="en-US" smtClean="0"/>
              <a:pPr/>
              <a:t>11</a:t>
            </a:fld>
            <a:endParaRPr lang="en-US" altLang="en-US"/>
          </a:p>
        </p:txBody>
      </p:sp>
    </p:spTree>
    <p:extLst>
      <p:ext uri="{BB962C8B-B14F-4D97-AF65-F5344CB8AC3E}">
        <p14:creationId xmlns:p14="http://schemas.microsoft.com/office/powerpoint/2010/main" val="222700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5F0CD7B-F704-5C48-9FDB-85E6B59CA6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A75D157-57BE-9740-A571-EC7846EB2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61DE622D-C3EE-8740-ACD3-79591180CA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B354BD-A93F-1A43-A61B-8E58F987AC9B}" type="slidenum">
              <a:rPr lang="en-US" altLang="en-US" smtClean="0"/>
              <a:pPr/>
              <a:t>12</a:t>
            </a:fld>
            <a:endParaRPr lang="en-US" altLang="en-US"/>
          </a:p>
        </p:txBody>
      </p:sp>
    </p:spTree>
    <p:extLst>
      <p:ext uri="{BB962C8B-B14F-4D97-AF65-F5344CB8AC3E}">
        <p14:creationId xmlns:p14="http://schemas.microsoft.com/office/powerpoint/2010/main" val="66805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1CE2C8-E06B-4447-AF55-9EE7FCE02AF5}"/>
              </a:ext>
            </a:extLst>
          </p:cNvPr>
          <p:cNvSpPr>
            <a:spLocks noGrp="1"/>
          </p:cNvSpPr>
          <p:nvPr>
            <p:ph type="dt" sz="half" idx="10"/>
          </p:nvPr>
        </p:nvSpPr>
        <p:spPr/>
        <p:txBody>
          <a:bodyPr/>
          <a:lstStyle>
            <a:lvl1pPr>
              <a:defRPr/>
            </a:lvl1pPr>
          </a:lstStyle>
          <a:p>
            <a:pPr>
              <a:defRPr/>
            </a:pPr>
            <a:fld id="{C1CCF76E-3739-E44E-819F-7FB650017FC2}" type="datetimeFigureOut">
              <a:rPr lang="en-US"/>
              <a:pPr>
                <a:defRPr/>
              </a:pPr>
              <a:t>10/02/2022</a:t>
            </a:fld>
            <a:endParaRPr lang="en-US"/>
          </a:p>
        </p:txBody>
      </p:sp>
      <p:sp>
        <p:nvSpPr>
          <p:cNvPr id="5" name="Footer Placeholder 4">
            <a:extLst>
              <a:ext uri="{FF2B5EF4-FFF2-40B4-BE49-F238E27FC236}">
                <a16:creationId xmlns:a16="http://schemas.microsoft.com/office/drawing/2014/main" id="{77200466-FE00-A04A-B1A9-34222AB3D1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E5D842-AED9-294A-83F6-174D2CF35AC1}"/>
              </a:ext>
            </a:extLst>
          </p:cNvPr>
          <p:cNvSpPr>
            <a:spLocks noGrp="1"/>
          </p:cNvSpPr>
          <p:nvPr>
            <p:ph type="sldNum" sz="quarter" idx="12"/>
          </p:nvPr>
        </p:nvSpPr>
        <p:spPr/>
        <p:txBody>
          <a:bodyPr/>
          <a:lstStyle>
            <a:lvl1pPr>
              <a:defRPr/>
            </a:lvl1pPr>
          </a:lstStyle>
          <a:p>
            <a:pPr>
              <a:defRPr/>
            </a:pPr>
            <a:fld id="{6CAB0C1D-ECDB-124F-B876-0E9A8AA803C9}" type="slidenum">
              <a:rPr lang="en-US" altLang="en-US"/>
              <a:pPr>
                <a:defRPr/>
              </a:pPr>
              <a:t>‹#›</a:t>
            </a:fld>
            <a:endParaRPr lang="en-US" altLang="en-US"/>
          </a:p>
        </p:txBody>
      </p:sp>
    </p:spTree>
    <p:extLst>
      <p:ext uri="{BB962C8B-B14F-4D97-AF65-F5344CB8AC3E}">
        <p14:creationId xmlns:p14="http://schemas.microsoft.com/office/powerpoint/2010/main" val="29340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F4252-A1B1-6843-AFE3-DC8C4211A0E2}"/>
              </a:ext>
            </a:extLst>
          </p:cNvPr>
          <p:cNvSpPr>
            <a:spLocks noGrp="1"/>
          </p:cNvSpPr>
          <p:nvPr>
            <p:ph type="dt" sz="half" idx="10"/>
          </p:nvPr>
        </p:nvSpPr>
        <p:spPr/>
        <p:txBody>
          <a:bodyPr/>
          <a:lstStyle>
            <a:lvl1pPr>
              <a:defRPr/>
            </a:lvl1pPr>
          </a:lstStyle>
          <a:p>
            <a:pPr>
              <a:defRPr/>
            </a:pPr>
            <a:fld id="{DBBD896E-A05D-6F43-80D3-5A04E4026CE9}" type="datetimeFigureOut">
              <a:rPr lang="en-US"/>
              <a:pPr>
                <a:defRPr/>
              </a:pPr>
              <a:t>10/02/2022</a:t>
            </a:fld>
            <a:endParaRPr lang="en-US"/>
          </a:p>
        </p:txBody>
      </p:sp>
      <p:sp>
        <p:nvSpPr>
          <p:cNvPr id="5" name="Footer Placeholder 4">
            <a:extLst>
              <a:ext uri="{FF2B5EF4-FFF2-40B4-BE49-F238E27FC236}">
                <a16:creationId xmlns:a16="http://schemas.microsoft.com/office/drawing/2014/main" id="{D483AF45-56B2-9E49-8D3A-A7B2B4B989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661894-2C88-2D4F-B0B9-731DD85BF9F2}"/>
              </a:ext>
            </a:extLst>
          </p:cNvPr>
          <p:cNvSpPr>
            <a:spLocks noGrp="1"/>
          </p:cNvSpPr>
          <p:nvPr>
            <p:ph type="sldNum" sz="quarter" idx="12"/>
          </p:nvPr>
        </p:nvSpPr>
        <p:spPr/>
        <p:txBody>
          <a:bodyPr/>
          <a:lstStyle>
            <a:lvl1pPr>
              <a:defRPr/>
            </a:lvl1pPr>
          </a:lstStyle>
          <a:p>
            <a:pPr>
              <a:defRPr/>
            </a:pPr>
            <a:fld id="{DF5F6687-B431-994A-8A9F-007A43EF5CD2}" type="slidenum">
              <a:rPr lang="en-US" altLang="en-US"/>
              <a:pPr>
                <a:defRPr/>
              </a:pPr>
              <a:t>‹#›</a:t>
            </a:fld>
            <a:endParaRPr lang="en-US" altLang="en-US"/>
          </a:p>
        </p:txBody>
      </p:sp>
    </p:spTree>
    <p:extLst>
      <p:ext uri="{BB962C8B-B14F-4D97-AF65-F5344CB8AC3E}">
        <p14:creationId xmlns:p14="http://schemas.microsoft.com/office/powerpoint/2010/main" val="95611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58C51-C04E-104F-A6D4-DAE788E6F093}"/>
              </a:ext>
            </a:extLst>
          </p:cNvPr>
          <p:cNvSpPr>
            <a:spLocks noGrp="1"/>
          </p:cNvSpPr>
          <p:nvPr>
            <p:ph type="dt" sz="half" idx="10"/>
          </p:nvPr>
        </p:nvSpPr>
        <p:spPr/>
        <p:txBody>
          <a:bodyPr/>
          <a:lstStyle>
            <a:lvl1pPr>
              <a:defRPr/>
            </a:lvl1pPr>
          </a:lstStyle>
          <a:p>
            <a:pPr>
              <a:defRPr/>
            </a:pPr>
            <a:fld id="{B2D56EED-7FCA-614D-9944-FFFC760DF1D0}" type="datetimeFigureOut">
              <a:rPr lang="en-US"/>
              <a:pPr>
                <a:defRPr/>
              </a:pPr>
              <a:t>10/02/2022</a:t>
            </a:fld>
            <a:endParaRPr lang="en-US"/>
          </a:p>
        </p:txBody>
      </p:sp>
      <p:sp>
        <p:nvSpPr>
          <p:cNvPr id="5" name="Footer Placeholder 4">
            <a:extLst>
              <a:ext uri="{FF2B5EF4-FFF2-40B4-BE49-F238E27FC236}">
                <a16:creationId xmlns:a16="http://schemas.microsoft.com/office/drawing/2014/main" id="{D4BE9F40-0B08-8F48-B3FA-B17E1F7C14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0D3D3B-22A0-434A-ABD9-0FCA083F8BD4}"/>
              </a:ext>
            </a:extLst>
          </p:cNvPr>
          <p:cNvSpPr>
            <a:spLocks noGrp="1"/>
          </p:cNvSpPr>
          <p:nvPr>
            <p:ph type="sldNum" sz="quarter" idx="12"/>
          </p:nvPr>
        </p:nvSpPr>
        <p:spPr/>
        <p:txBody>
          <a:bodyPr/>
          <a:lstStyle>
            <a:lvl1pPr>
              <a:defRPr/>
            </a:lvl1pPr>
          </a:lstStyle>
          <a:p>
            <a:pPr>
              <a:defRPr/>
            </a:pPr>
            <a:fld id="{899ED84A-7A51-8540-A035-E25B25080FD0}" type="slidenum">
              <a:rPr lang="en-US" altLang="en-US"/>
              <a:pPr>
                <a:defRPr/>
              </a:pPr>
              <a:t>‹#›</a:t>
            </a:fld>
            <a:endParaRPr lang="en-US" altLang="en-US"/>
          </a:p>
        </p:txBody>
      </p:sp>
    </p:spTree>
    <p:extLst>
      <p:ext uri="{BB962C8B-B14F-4D97-AF65-F5344CB8AC3E}">
        <p14:creationId xmlns:p14="http://schemas.microsoft.com/office/powerpoint/2010/main" val="233749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231904" y="3525012"/>
            <a:ext cx="6960096" cy="1440160"/>
          </a:xfrm>
          <a:prstGeom prst="rect">
            <a:avLst/>
          </a:prstGeom>
        </p:spPr>
        <p:txBody>
          <a:bodyPr anchor="ctr"/>
          <a:lstStyle>
            <a:lvl1pPr marL="0" indent="0" algn="l">
              <a:lnSpc>
                <a:spcPct val="100000"/>
              </a:lnSpc>
              <a:buNone/>
              <a:defRPr sz="4800" b="1" baseline="0">
                <a:solidFill>
                  <a:schemeClr val="tx1">
                    <a:lumMod val="75000"/>
                    <a:lumOff val="25000"/>
                  </a:schemeClr>
                </a:solidFill>
                <a:latin typeface="+mj-lt"/>
                <a:cs typeface="Arial" panose="020B0604020202020204"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5231904" y="4965171"/>
            <a:ext cx="6959899" cy="672075"/>
          </a:xfrm>
          <a:prstGeom prst="rect">
            <a:avLst/>
          </a:prstGeom>
        </p:spPr>
        <p:txBody>
          <a:bodyPr anchor="ctr"/>
          <a:lstStyle>
            <a:lvl1pPr marL="0" indent="0" algn="l">
              <a:lnSpc>
                <a:spcPct val="100000"/>
              </a:lnSpc>
              <a:buNone/>
              <a:defRPr sz="1865" b="0" baseline="0">
                <a:solidFill>
                  <a:schemeClr val="tx1">
                    <a:lumMod val="75000"/>
                    <a:lumOff val="25000"/>
                  </a:schemeClr>
                </a:solidFill>
                <a:latin typeface="+mn-lt"/>
                <a:cs typeface="Arial" panose="020B0604020202020204" pitchFamily="34" charset="0"/>
              </a:defRPr>
            </a:lvl1pPr>
          </a:lstStyle>
          <a:p>
            <a:pPr lvl="0"/>
            <a:r>
              <a:rPr lang="en-US" altLang="ko-KR"/>
              <a:t>Edit Master text styles</a:t>
            </a:r>
          </a:p>
          <a:p>
            <a:pPr lvl="1"/>
            <a:r>
              <a:rPr lang="en-US" altLang="ko-KR"/>
              <a:t>Second level</a:t>
            </a:r>
          </a:p>
        </p:txBody>
      </p:sp>
    </p:spTree>
    <p:extLst>
      <p:ext uri="{BB962C8B-B14F-4D97-AF65-F5344CB8AC3E}">
        <p14:creationId xmlns:p14="http://schemas.microsoft.com/office/powerpoint/2010/main" val="104971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anose="020B0604020202020204"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0" y="932723"/>
            <a:ext cx="12192000" cy="384043"/>
          </a:xfrm>
          <a:prstGeom prst="rect">
            <a:avLst/>
          </a:prstGeom>
        </p:spPr>
        <p:txBody>
          <a:bodyPr anchor="ctr"/>
          <a:lstStyle>
            <a:lvl1pPr marL="0" indent="0" algn="ctr">
              <a:buNone/>
              <a:defRPr sz="1865" b="0" baseline="0">
                <a:solidFill>
                  <a:schemeClr val="tx1">
                    <a:lumMod val="75000"/>
                    <a:lumOff val="25000"/>
                  </a:schemeClr>
                </a:solidFill>
                <a:latin typeface="+mn-lt"/>
                <a:cs typeface="Arial" panose="020B0604020202020204" pitchFamily="34" charset="0"/>
              </a:defRPr>
            </a:lvl1pPr>
          </a:lstStyle>
          <a:p>
            <a:pPr lvl="0"/>
            <a:r>
              <a:rPr lang="en-US" altLang="ko-KR"/>
              <a:t>Edit Master text styles</a:t>
            </a:r>
          </a:p>
        </p:txBody>
      </p:sp>
    </p:spTree>
    <p:extLst>
      <p:ext uri="{BB962C8B-B14F-4D97-AF65-F5344CB8AC3E}">
        <p14:creationId xmlns:p14="http://schemas.microsoft.com/office/powerpoint/2010/main" val="153896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0288B-50F8-F747-B54C-1D3EB1CC524D}"/>
              </a:ext>
            </a:extLst>
          </p:cNvPr>
          <p:cNvSpPr>
            <a:spLocks noGrp="1"/>
          </p:cNvSpPr>
          <p:nvPr>
            <p:ph type="dt" sz="half" idx="10"/>
          </p:nvPr>
        </p:nvSpPr>
        <p:spPr/>
        <p:txBody>
          <a:bodyPr/>
          <a:lstStyle>
            <a:lvl1pPr>
              <a:defRPr/>
            </a:lvl1pPr>
          </a:lstStyle>
          <a:p>
            <a:pPr>
              <a:defRPr/>
            </a:pPr>
            <a:fld id="{D0B3A03E-B6DD-464A-BFAE-0206D405FC08}" type="datetimeFigureOut">
              <a:rPr lang="en-US"/>
              <a:pPr>
                <a:defRPr/>
              </a:pPr>
              <a:t>10/02/2022</a:t>
            </a:fld>
            <a:endParaRPr lang="en-US"/>
          </a:p>
        </p:txBody>
      </p:sp>
      <p:sp>
        <p:nvSpPr>
          <p:cNvPr id="5" name="Footer Placeholder 4">
            <a:extLst>
              <a:ext uri="{FF2B5EF4-FFF2-40B4-BE49-F238E27FC236}">
                <a16:creationId xmlns:a16="http://schemas.microsoft.com/office/drawing/2014/main" id="{E09E756A-8948-0E47-98B5-B5ED686072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766A4E-D736-CB48-8E5C-AE5732E54E50}"/>
              </a:ext>
            </a:extLst>
          </p:cNvPr>
          <p:cNvSpPr>
            <a:spLocks noGrp="1"/>
          </p:cNvSpPr>
          <p:nvPr>
            <p:ph type="sldNum" sz="quarter" idx="12"/>
          </p:nvPr>
        </p:nvSpPr>
        <p:spPr/>
        <p:txBody>
          <a:bodyPr/>
          <a:lstStyle>
            <a:lvl1pPr>
              <a:defRPr/>
            </a:lvl1pPr>
          </a:lstStyle>
          <a:p>
            <a:pPr>
              <a:defRPr/>
            </a:pPr>
            <a:fld id="{29385D8C-08D2-5245-A596-C4D45A89B213}" type="slidenum">
              <a:rPr lang="en-US" altLang="en-US"/>
              <a:pPr>
                <a:defRPr/>
              </a:pPr>
              <a:t>‹#›</a:t>
            </a:fld>
            <a:endParaRPr lang="en-US" altLang="en-US"/>
          </a:p>
        </p:txBody>
      </p:sp>
    </p:spTree>
    <p:extLst>
      <p:ext uri="{BB962C8B-B14F-4D97-AF65-F5344CB8AC3E}">
        <p14:creationId xmlns:p14="http://schemas.microsoft.com/office/powerpoint/2010/main" val="262938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14F3EC-47B9-164B-A83F-37C600862E11}"/>
              </a:ext>
            </a:extLst>
          </p:cNvPr>
          <p:cNvSpPr>
            <a:spLocks noGrp="1"/>
          </p:cNvSpPr>
          <p:nvPr>
            <p:ph type="dt" sz="half" idx="10"/>
          </p:nvPr>
        </p:nvSpPr>
        <p:spPr/>
        <p:txBody>
          <a:bodyPr/>
          <a:lstStyle>
            <a:lvl1pPr>
              <a:defRPr/>
            </a:lvl1pPr>
          </a:lstStyle>
          <a:p>
            <a:pPr>
              <a:defRPr/>
            </a:pPr>
            <a:fld id="{DDAE86F8-E114-D24D-87AB-EEDB2B6FC388}" type="datetimeFigureOut">
              <a:rPr lang="en-US"/>
              <a:pPr>
                <a:defRPr/>
              </a:pPr>
              <a:t>10/02/2022</a:t>
            </a:fld>
            <a:endParaRPr lang="en-US"/>
          </a:p>
        </p:txBody>
      </p:sp>
      <p:sp>
        <p:nvSpPr>
          <p:cNvPr id="5" name="Footer Placeholder 4">
            <a:extLst>
              <a:ext uri="{FF2B5EF4-FFF2-40B4-BE49-F238E27FC236}">
                <a16:creationId xmlns:a16="http://schemas.microsoft.com/office/drawing/2014/main" id="{DD25A7FB-A2AE-6C46-80AC-DD04E66B5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DDCFAF-2928-2B48-8917-42A59E37ACA6}"/>
              </a:ext>
            </a:extLst>
          </p:cNvPr>
          <p:cNvSpPr>
            <a:spLocks noGrp="1"/>
          </p:cNvSpPr>
          <p:nvPr>
            <p:ph type="sldNum" sz="quarter" idx="12"/>
          </p:nvPr>
        </p:nvSpPr>
        <p:spPr/>
        <p:txBody>
          <a:bodyPr/>
          <a:lstStyle>
            <a:lvl1pPr>
              <a:defRPr/>
            </a:lvl1pPr>
          </a:lstStyle>
          <a:p>
            <a:pPr>
              <a:defRPr/>
            </a:pPr>
            <a:fld id="{5879AE2D-FFE7-364D-BD71-64870009F293}" type="slidenum">
              <a:rPr lang="en-US" altLang="en-US"/>
              <a:pPr>
                <a:defRPr/>
              </a:pPr>
              <a:t>‹#›</a:t>
            </a:fld>
            <a:endParaRPr lang="en-US" altLang="en-US"/>
          </a:p>
        </p:txBody>
      </p:sp>
    </p:spTree>
    <p:extLst>
      <p:ext uri="{BB962C8B-B14F-4D97-AF65-F5344CB8AC3E}">
        <p14:creationId xmlns:p14="http://schemas.microsoft.com/office/powerpoint/2010/main" val="322275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CA11AA-CAFF-F54F-81C9-EAD4E16A21CC}"/>
              </a:ext>
            </a:extLst>
          </p:cNvPr>
          <p:cNvSpPr>
            <a:spLocks noGrp="1"/>
          </p:cNvSpPr>
          <p:nvPr>
            <p:ph type="dt" sz="half" idx="10"/>
          </p:nvPr>
        </p:nvSpPr>
        <p:spPr/>
        <p:txBody>
          <a:bodyPr/>
          <a:lstStyle>
            <a:lvl1pPr>
              <a:defRPr/>
            </a:lvl1pPr>
          </a:lstStyle>
          <a:p>
            <a:pPr>
              <a:defRPr/>
            </a:pPr>
            <a:fld id="{C530F78A-C732-4248-8CC8-F6BE4A98257D}" type="datetimeFigureOut">
              <a:rPr lang="en-US"/>
              <a:pPr>
                <a:defRPr/>
              </a:pPr>
              <a:t>10/02/2022</a:t>
            </a:fld>
            <a:endParaRPr lang="en-US"/>
          </a:p>
        </p:txBody>
      </p:sp>
      <p:sp>
        <p:nvSpPr>
          <p:cNvPr id="6" name="Footer Placeholder 4">
            <a:extLst>
              <a:ext uri="{FF2B5EF4-FFF2-40B4-BE49-F238E27FC236}">
                <a16:creationId xmlns:a16="http://schemas.microsoft.com/office/drawing/2014/main" id="{58AA6D15-DD1A-9149-8F58-54CC5B651F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3EAA31-2023-004B-9408-CC85A3CD357C}"/>
              </a:ext>
            </a:extLst>
          </p:cNvPr>
          <p:cNvSpPr>
            <a:spLocks noGrp="1"/>
          </p:cNvSpPr>
          <p:nvPr>
            <p:ph type="sldNum" sz="quarter" idx="12"/>
          </p:nvPr>
        </p:nvSpPr>
        <p:spPr/>
        <p:txBody>
          <a:bodyPr/>
          <a:lstStyle>
            <a:lvl1pPr>
              <a:defRPr/>
            </a:lvl1pPr>
          </a:lstStyle>
          <a:p>
            <a:pPr>
              <a:defRPr/>
            </a:pPr>
            <a:fld id="{2EA3EFB7-7683-004C-8352-F0EDADEBDF82}" type="slidenum">
              <a:rPr lang="en-US" altLang="en-US"/>
              <a:pPr>
                <a:defRPr/>
              </a:pPr>
              <a:t>‹#›</a:t>
            </a:fld>
            <a:endParaRPr lang="en-US" altLang="en-US"/>
          </a:p>
        </p:txBody>
      </p:sp>
    </p:spTree>
    <p:extLst>
      <p:ext uri="{BB962C8B-B14F-4D97-AF65-F5344CB8AC3E}">
        <p14:creationId xmlns:p14="http://schemas.microsoft.com/office/powerpoint/2010/main" val="114334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CA998D0-D190-3043-8816-69263DBC5116}"/>
              </a:ext>
            </a:extLst>
          </p:cNvPr>
          <p:cNvSpPr>
            <a:spLocks noGrp="1"/>
          </p:cNvSpPr>
          <p:nvPr>
            <p:ph type="dt" sz="half" idx="10"/>
          </p:nvPr>
        </p:nvSpPr>
        <p:spPr/>
        <p:txBody>
          <a:bodyPr/>
          <a:lstStyle>
            <a:lvl1pPr>
              <a:defRPr/>
            </a:lvl1pPr>
          </a:lstStyle>
          <a:p>
            <a:pPr>
              <a:defRPr/>
            </a:pPr>
            <a:fld id="{7F0014C2-BF28-E547-BEBB-4C7FBE39CB2F}" type="datetimeFigureOut">
              <a:rPr lang="en-US"/>
              <a:pPr>
                <a:defRPr/>
              </a:pPr>
              <a:t>10/02/2022</a:t>
            </a:fld>
            <a:endParaRPr lang="en-US"/>
          </a:p>
        </p:txBody>
      </p:sp>
      <p:sp>
        <p:nvSpPr>
          <p:cNvPr id="8" name="Footer Placeholder 4">
            <a:extLst>
              <a:ext uri="{FF2B5EF4-FFF2-40B4-BE49-F238E27FC236}">
                <a16:creationId xmlns:a16="http://schemas.microsoft.com/office/drawing/2014/main" id="{FD28C98F-61AD-0A42-9730-84D1E791DAE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6967AD6-8B0E-E24B-A74B-873B9D4607F7}"/>
              </a:ext>
            </a:extLst>
          </p:cNvPr>
          <p:cNvSpPr>
            <a:spLocks noGrp="1"/>
          </p:cNvSpPr>
          <p:nvPr>
            <p:ph type="sldNum" sz="quarter" idx="12"/>
          </p:nvPr>
        </p:nvSpPr>
        <p:spPr/>
        <p:txBody>
          <a:bodyPr/>
          <a:lstStyle>
            <a:lvl1pPr>
              <a:defRPr/>
            </a:lvl1pPr>
          </a:lstStyle>
          <a:p>
            <a:pPr>
              <a:defRPr/>
            </a:pPr>
            <a:fld id="{F0A08CF2-078E-1146-8F38-13A4F87C39A0}" type="slidenum">
              <a:rPr lang="en-US" altLang="en-US"/>
              <a:pPr>
                <a:defRPr/>
              </a:pPr>
              <a:t>‹#›</a:t>
            </a:fld>
            <a:endParaRPr lang="en-US" altLang="en-US"/>
          </a:p>
        </p:txBody>
      </p:sp>
    </p:spTree>
    <p:extLst>
      <p:ext uri="{BB962C8B-B14F-4D97-AF65-F5344CB8AC3E}">
        <p14:creationId xmlns:p14="http://schemas.microsoft.com/office/powerpoint/2010/main" val="428761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5F6D12A-B524-8B44-BAAB-1FC715F73465}"/>
              </a:ext>
            </a:extLst>
          </p:cNvPr>
          <p:cNvSpPr>
            <a:spLocks noGrp="1"/>
          </p:cNvSpPr>
          <p:nvPr>
            <p:ph type="dt" sz="half" idx="10"/>
          </p:nvPr>
        </p:nvSpPr>
        <p:spPr/>
        <p:txBody>
          <a:bodyPr/>
          <a:lstStyle>
            <a:lvl1pPr>
              <a:defRPr/>
            </a:lvl1pPr>
          </a:lstStyle>
          <a:p>
            <a:pPr>
              <a:defRPr/>
            </a:pPr>
            <a:fld id="{D829EBDD-352C-984F-8CB3-4C9E8615A711}" type="datetimeFigureOut">
              <a:rPr lang="en-US"/>
              <a:pPr>
                <a:defRPr/>
              </a:pPr>
              <a:t>10/02/2022</a:t>
            </a:fld>
            <a:endParaRPr lang="en-US"/>
          </a:p>
        </p:txBody>
      </p:sp>
      <p:sp>
        <p:nvSpPr>
          <p:cNvPr id="4" name="Footer Placeholder 4">
            <a:extLst>
              <a:ext uri="{FF2B5EF4-FFF2-40B4-BE49-F238E27FC236}">
                <a16:creationId xmlns:a16="http://schemas.microsoft.com/office/drawing/2014/main" id="{15A8E18B-7F70-8945-BBC1-BAC7D5924F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8693675-4706-6B40-B429-2A52FFEEB171}"/>
              </a:ext>
            </a:extLst>
          </p:cNvPr>
          <p:cNvSpPr>
            <a:spLocks noGrp="1"/>
          </p:cNvSpPr>
          <p:nvPr>
            <p:ph type="sldNum" sz="quarter" idx="12"/>
          </p:nvPr>
        </p:nvSpPr>
        <p:spPr/>
        <p:txBody>
          <a:bodyPr/>
          <a:lstStyle>
            <a:lvl1pPr>
              <a:defRPr/>
            </a:lvl1pPr>
          </a:lstStyle>
          <a:p>
            <a:pPr>
              <a:defRPr/>
            </a:pPr>
            <a:fld id="{D8AF558E-3423-C748-A236-35CC469A9A2A}" type="slidenum">
              <a:rPr lang="en-US" altLang="en-US"/>
              <a:pPr>
                <a:defRPr/>
              </a:pPr>
              <a:t>‹#›</a:t>
            </a:fld>
            <a:endParaRPr lang="en-US" altLang="en-US"/>
          </a:p>
        </p:txBody>
      </p:sp>
    </p:spTree>
    <p:extLst>
      <p:ext uri="{BB962C8B-B14F-4D97-AF65-F5344CB8AC3E}">
        <p14:creationId xmlns:p14="http://schemas.microsoft.com/office/powerpoint/2010/main" val="148386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9DA79CB-CF10-E146-98CA-947D41A0927F}"/>
              </a:ext>
            </a:extLst>
          </p:cNvPr>
          <p:cNvSpPr>
            <a:spLocks noGrp="1"/>
          </p:cNvSpPr>
          <p:nvPr>
            <p:ph type="dt" sz="half" idx="10"/>
          </p:nvPr>
        </p:nvSpPr>
        <p:spPr/>
        <p:txBody>
          <a:bodyPr/>
          <a:lstStyle>
            <a:lvl1pPr>
              <a:defRPr/>
            </a:lvl1pPr>
          </a:lstStyle>
          <a:p>
            <a:pPr>
              <a:defRPr/>
            </a:pPr>
            <a:fld id="{AD5EFF08-013E-4542-A726-FD31461FC26C}" type="datetimeFigureOut">
              <a:rPr lang="en-US"/>
              <a:pPr>
                <a:defRPr/>
              </a:pPr>
              <a:t>10/02/2022</a:t>
            </a:fld>
            <a:endParaRPr lang="en-US"/>
          </a:p>
        </p:txBody>
      </p:sp>
      <p:sp>
        <p:nvSpPr>
          <p:cNvPr id="3" name="Footer Placeholder 4">
            <a:extLst>
              <a:ext uri="{FF2B5EF4-FFF2-40B4-BE49-F238E27FC236}">
                <a16:creationId xmlns:a16="http://schemas.microsoft.com/office/drawing/2014/main" id="{980E00D9-1DD2-2942-AD71-FB2D59CBB17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5D4EC22-91B0-D045-9C12-10CCE928CE89}"/>
              </a:ext>
            </a:extLst>
          </p:cNvPr>
          <p:cNvSpPr>
            <a:spLocks noGrp="1"/>
          </p:cNvSpPr>
          <p:nvPr>
            <p:ph type="sldNum" sz="quarter" idx="12"/>
          </p:nvPr>
        </p:nvSpPr>
        <p:spPr/>
        <p:txBody>
          <a:bodyPr/>
          <a:lstStyle>
            <a:lvl1pPr>
              <a:defRPr/>
            </a:lvl1pPr>
          </a:lstStyle>
          <a:p>
            <a:pPr>
              <a:defRPr/>
            </a:pPr>
            <a:fld id="{1BBE3187-F348-9048-A091-237B3F32D6F5}" type="slidenum">
              <a:rPr lang="en-US" altLang="en-US"/>
              <a:pPr>
                <a:defRPr/>
              </a:pPr>
              <a:t>‹#›</a:t>
            </a:fld>
            <a:endParaRPr lang="en-US" altLang="en-US"/>
          </a:p>
        </p:txBody>
      </p:sp>
    </p:spTree>
    <p:extLst>
      <p:ext uri="{BB962C8B-B14F-4D97-AF65-F5344CB8AC3E}">
        <p14:creationId xmlns:p14="http://schemas.microsoft.com/office/powerpoint/2010/main" val="99547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B4F883A-1895-0D41-8739-8877066283DE}"/>
              </a:ext>
            </a:extLst>
          </p:cNvPr>
          <p:cNvSpPr>
            <a:spLocks noGrp="1"/>
          </p:cNvSpPr>
          <p:nvPr>
            <p:ph type="dt" sz="half" idx="10"/>
          </p:nvPr>
        </p:nvSpPr>
        <p:spPr/>
        <p:txBody>
          <a:bodyPr/>
          <a:lstStyle>
            <a:lvl1pPr>
              <a:defRPr/>
            </a:lvl1pPr>
          </a:lstStyle>
          <a:p>
            <a:pPr>
              <a:defRPr/>
            </a:pPr>
            <a:fld id="{88F08B43-7751-694D-A446-374546D689BC}" type="datetimeFigureOut">
              <a:rPr lang="en-US"/>
              <a:pPr>
                <a:defRPr/>
              </a:pPr>
              <a:t>10/02/2022</a:t>
            </a:fld>
            <a:endParaRPr lang="en-US"/>
          </a:p>
        </p:txBody>
      </p:sp>
      <p:sp>
        <p:nvSpPr>
          <p:cNvPr id="6" name="Footer Placeholder 4">
            <a:extLst>
              <a:ext uri="{FF2B5EF4-FFF2-40B4-BE49-F238E27FC236}">
                <a16:creationId xmlns:a16="http://schemas.microsoft.com/office/drawing/2014/main" id="{7A5D1FB9-648D-DA49-9B0E-4166B6E37C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419D4D-20DD-5D46-8508-489870C1F965}"/>
              </a:ext>
            </a:extLst>
          </p:cNvPr>
          <p:cNvSpPr>
            <a:spLocks noGrp="1"/>
          </p:cNvSpPr>
          <p:nvPr>
            <p:ph type="sldNum" sz="quarter" idx="12"/>
          </p:nvPr>
        </p:nvSpPr>
        <p:spPr/>
        <p:txBody>
          <a:bodyPr/>
          <a:lstStyle>
            <a:lvl1pPr>
              <a:defRPr/>
            </a:lvl1pPr>
          </a:lstStyle>
          <a:p>
            <a:pPr>
              <a:defRPr/>
            </a:pPr>
            <a:fld id="{4BAB859C-64E7-6648-8483-B78E5C57DDB0}" type="slidenum">
              <a:rPr lang="en-US" altLang="en-US"/>
              <a:pPr>
                <a:defRPr/>
              </a:pPr>
              <a:t>‹#›</a:t>
            </a:fld>
            <a:endParaRPr lang="en-US" altLang="en-US"/>
          </a:p>
        </p:txBody>
      </p:sp>
    </p:spTree>
    <p:extLst>
      <p:ext uri="{BB962C8B-B14F-4D97-AF65-F5344CB8AC3E}">
        <p14:creationId xmlns:p14="http://schemas.microsoft.com/office/powerpoint/2010/main" val="396979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7E46DE8-768E-2C49-B2B5-9B300D2D7068}"/>
              </a:ext>
            </a:extLst>
          </p:cNvPr>
          <p:cNvSpPr>
            <a:spLocks noGrp="1"/>
          </p:cNvSpPr>
          <p:nvPr>
            <p:ph type="dt" sz="half" idx="10"/>
          </p:nvPr>
        </p:nvSpPr>
        <p:spPr/>
        <p:txBody>
          <a:bodyPr/>
          <a:lstStyle>
            <a:lvl1pPr>
              <a:defRPr/>
            </a:lvl1pPr>
          </a:lstStyle>
          <a:p>
            <a:pPr>
              <a:defRPr/>
            </a:pPr>
            <a:fld id="{8E98A378-D501-B14D-A567-84AF15F3DDAE}" type="datetimeFigureOut">
              <a:rPr lang="en-US"/>
              <a:pPr>
                <a:defRPr/>
              </a:pPr>
              <a:t>10/02/2022</a:t>
            </a:fld>
            <a:endParaRPr lang="en-US"/>
          </a:p>
        </p:txBody>
      </p:sp>
      <p:sp>
        <p:nvSpPr>
          <p:cNvPr id="6" name="Footer Placeholder 4">
            <a:extLst>
              <a:ext uri="{FF2B5EF4-FFF2-40B4-BE49-F238E27FC236}">
                <a16:creationId xmlns:a16="http://schemas.microsoft.com/office/drawing/2014/main" id="{16348AFD-084F-1048-93C2-D165F0FD6A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0959B-789A-D44D-B29C-E1115BAAD5B4}"/>
              </a:ext>
            </a:extLst>
          </p:cNvPr>
          <p:cNvSpPr>
            <a:spLocks noGrp="1"/>
          </p:cNvSpPr>
          <p:nvPr>
            <p:ph type="sldNum" sz="quarter" idx="12"/>
          </p:nvPr>
        </p:nvSpPr>
        <p:spPr/>
        <p:txBody>
          <a:bodyPr/>
          <a:lstStyle>
            <a:lvl1pPr>
              <a:defRPr/>
            </a:lvl1pPr>
          </a:lstStyle>
          <a:p>
            <a:pPr>
              <a:defRPr/>
            </a:pPr>
            <a:fld id="{9311E7FA-9B9A-9A40-BB8F-29968B44CDF5}" type="slidenum">
              <a:rPr lang="en-US" altLang="en-US"/>
              <a:pPr>
                <a:defRPr/>
              </a:pPr>
              <a:t>‹#›</a:t>
            </a:fld>
            <a:endParaRPr lang="en-US" altLang="en-US"/>
          </a:p>
        </p:txBody>
      </p:sp>
    </p:spTree>
    <p:extLst>
      <p:ext uri="{BB962C8B-B14F-4D97-AF65-F5344CB8AC3E}">
        <p14:creationId xmlns:p14="http://schemas.microsoft.com/office/powerpoint/2010/main" val="287979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B05E43D-A57B-BA4B-9890-B121F1D31DC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BDE2DB7-47A5-C54D-8B93-8B9C09BAF84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CA57F7E-E3F6-9241-A553-221EDD97F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A20A760-4FBA-7744-A927-DA3356A10575}" type="datetimeFigureOut">
              <a:rPr lang="en-US"/>
              <a:pPr>
                <a:defRPr/>
              </a:pPr>
              <a:t>10/02/2022</a:t>
            </a:fld>
            <a:endParaRPr lang="en-US"/>
          </a:p>
        </p:txBody>
      </p:sp>
      <p:sp>
        <p:nvSpPr>
          <p:cNvPr id="5" name="Footer Placeholder 4">
            <a:extLst>
              <a:ext uri="{FF2B5EF4-FFF2-40B4-BE49-F238E27FC236}">
                <a16:creationId xmlns:a16="http://schemas.microsoft.com/office/drawing/2014/main" id="{05C20966-E482-6343-B6DF-5F6B1527C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FAEF9E8-B1C3-ED42-B2FF-025B578A7E0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5F9731-AF9E-4443-8CD1-7E7E4F1852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57DCE-F333-DB41-BB58-76EB8D1AFAC6}"/>
              </a:ext>
            </a:extLst>
          </p:cNvPr>
          <p:cNvSpPr>
            <a:spLocks noGrp="1"/>
          </p:cNvSpPr>
          <p:nvPr>
            <p:ph type="body" sz="quarter" idx="10"/>
          </p:nvPr>
        </p:nvSpPr>
        <p:spPr>
          <a:xfrm>
            <a:off x="1922482" y="2479729"/>
            <a:ext cx="9026525" cy="2189940"/>
          </a:xfrm>
        </p:spPr>
        <p:txBody>
          <a:bodyPr rtlCol="0">
            <a:noAutofit/>
          </a:bodyPr>
          <a:lstStyle/>
          <a:p>
            <a:pPr algn="ctr" eaLnBrk="1" fontAlgn="auto" hangingPunct="1">
              <a:spcBef>
                <a:spcPts val="0"/>
              </a:spcBef>
              <a:spcAft>
                <a:spcPts val="0"/>
              </a:spcAft>
              <a:defRPr/>
            </a:pPr>
            <a:r>
              <a:rPr lang="en-US" altLang="ko-KR" sz="4400">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TẬP HUẤN </a:t>
            </a:r>
          </a:p>
          <a:p>
            <a:pPr algn="ctr" eaLnBrk="1" fontAlgn="auto" hangingPunct="1">
              <a:spcBef>
                <a:spcPts val="0"/>
              </a:spcBef>
              <a:spcAft>
                <a:spcPts val="0"/>
              </a:spcAft>
              <a:defRPr/>
            </a:pPr>
            <a:r>
              <a:rPr lang="en-US" altLang="ko-KR" sz="4400">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PHÒNG, CHỐNG DỊCH COVID-19 TRONG TRƯỜNG HỌC</a:t>
            </a:r>
          </a:p>
        </p:txBody>
      </p:sp>
      <p:graphicFrame>
        <p:nvGraphicFramePr>
          <p:cNvPr id="2" name="Table 1">
            <a:extLst>
              <a:ext uri="{FF2B5EF4-FFF2-40B4-BE49-F238E27FC236}">
                <a16:creationId xmlns:a16="http://schemas.microsoft.com/office/drawing/2014/main" id="{28BCED53-4684-E14C-8AB2-7E74AC4D3688}"/>
              </a:ext>
            </a:extLst>
          </p:cNvPr>
          <p:cNvGraphicFramePr/>
          <p:nvPr>
            <p:extLst>
              <p:ext uri="{D42A27DB-BD31-4B8C-83A1-F6EECF244321}">
                <p14:modId xmlns:p14="http://schemas.microsoft.com/office/powerpoint/2010/main" val="147710531"/>
              </p:ext>
            </p:extLst>
          </p:nvPr>
        </p:nvGraphicFramePr>
        <p:xfrm>
          <a:off x="4290714" y="4961086"/>
          <a:ext cx="4505800" cy="457292"/>
        </p:xfrm>
        <a:graphic>
          <a:graphicData uri="http://schemas.openxmlformats.org/drawingml/2006/table">
            <a:tbl>
              <a:tblPr firstRow="1" bandRow="1">
                <a:tableStyleId>{5C22544A-7EE6-4342-B048-85BDC9FD1C3A}</a:tableStyleId>
              </a:tblPr>
              <a:tblGrid>
                <a:gridCol w="4505800">
                  <a:extLst>
                    <a:ext uri="{9D8B030D-6E8A-4147-A177-3AD203B41FA5}">
                      <a16:colId xmlns:a16="http://schemas.microsoft.com/office/drawing/2014/main" val="20000"/>
                    </a:ext>
                  </a:extLst>
                </a:gridCol>
              </a:tblGrid>
              <a:tr h="457200">
                <a:tc>
                  <a:txBody>
                    <a:bodyPr/>
                    <a:lstStyle/>
                    <a:p>
                      <a:pPr algn="ctr">
                        <a:buNone/>
                      </a:pPr>
                      <a:r>
                        <a:rPr lang="en-US" sz="2400" err="1">
                          <a:latin typeface="Times New Roman" pitchFamily="18" charset="0"/>
                          <a:cs typeface="Times New Roman" pitchFamily="18" charset="0"/>
                        </a:rPr>
                        <a:t>Gò</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Vấp</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ngày</a:t>
                      </a:r>
                      <a:r>
                        <a:rPr lang="en-US" sz="2400">
                          <a:latin typeface="Times New Roman" pitchFamily="18" charset="0"/>
                          <a:cs typeface="Times New Roman" pitchFamily="18" charset="0"/>
                        </a:rPr>
                        <a:t> 08/02/2022</a:t>
                      </a:r>
                    </a:p>
                  </a:txBody>
                  <a:tcPr marL="91447" marR="91447" marT="45766" marB="45766">
                    <a:solidFill>
                      <a:srgbClr val="0070C0"/>
                    </a:solidFill>
                  </a:tcPr>
                </a:tc>
                <a:extLst>
                  <a:ext uri="{0D108BD9-81ED-4DB2-BD59-A6C34878D82A}">
                    <a16:rowId xmlns:a16="http://schemas.microsoft.com/office/drawing/2014/main" val="10000"/>
                  </a:ext>
                </a:extLst>
              </a:tr>
            </a:tbl>
          </a:graphicData>
        </a:graphic>
      </p:graphicFrame>
      <p:sp>
        <p:nvSpPr>
          <p:cNvPr id="5" name="Title 1">
            <a:extLst>
              <a:ext uri="{FF2B5EF4-FFF2-40B4-BE49-F238E27FC236}">
                <a16:creationId xmlns:a16="http://schemas.microsoft.com/office/drawing/2014/main" id="{DBDA09A8-FE78-064A-9F08-0728BA322758}"/>
              </a:ext>
            </a:extLst>
          </p:cNvPr>
          <p:cNvSpPr txBox="1">
            <a:spLocks noChangeArrowheads="1"/>
          </p:cNvSpPr>
          <p:nvPr/>
        </p:nvSpPr>
        <p:spPr bwMode="auto">
          <a:xfrm>
            <a:off x="2006917" y="1052738"/>
            <a:ext cx="8705850" cy="107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x-none">
                <a:solidFill>
                  <a:srgbClr val="002060"/>
                </a:solidFill>
                <a:latin typeface="Times New Roman" pitchFamily="18" charset="0"/>
                <a:cs typeface="Times New Roman" pitchFamily="18" charset="0"/>
              </a:rPr>
              <a:t>UỶ BAN NHÂN DÂN QUẬN GÒ VẤP</a:t>
            </a:r>
          </a:p>
          <a:p>
            <a:pPr algn="ctr">
              <a:buNone/>
            </a:pPr>
            <a:r>
              <a:rPr lang="x-none" b="1">
                <a:solidFill>
                  <a:srgbClr val="002060"/>
                </a:solidFill>
                <a:latin typeface="Times New Roman" pitchFamily="18" charset="0"/>
                <a:cs typeface="Times New Roman" pitchFamily="18" charset="0"/>
              </a:rPr>
              <a:t>TRƯỜNG TIỂU HỌC </a:t>
            </a:r>
            <a:r>
              <a:rPr lang="en-US" b="1">
                <a:solidFill>
                  <a:srgbClr val="002060"/>
                </a:solidFill>
                <a:latin typeface="Times New Roman" pitchFamily="18" charset="0"/>
                <a:cs typeface="Times New Roman" pitchFamily="18" charset="0"/>
              </a:rPr>
              <a:t>LÊ QUÝ ĐÔN</a:t>
            </a:r>
            <a:endParaRPr lang="x-none" b="1">
              <a:solidFill>
                <a:srgbClr val="002060"/>
              </a:solidFill>
              <a:latin typeface="Times New Roman" pitchFamily="18" charset="0"/>
              <a:cs typeface="Times New Roman" pitchFamily="18" charset="0"/>
            </a:endParaRPr>
          </a:p>
        </p:txBody>
      </p:sp>
      <p:cxnSp>
        <p:nvCxnSpPr>
          <p:cNvPr id="6" name="Straight Connector 5"/>
          <p:cNvCxnSpPr/>
          <p:nvPr/>
        </p:nvCxnSpPr>
        <p:spPr>
          <a:xfrm>
            <a:off x="4850971" y="2032992"/>
            <a:ext cx="322364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574994"/>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D5279405-0ECC-6C4C-A50C-A59C98F4B507}"/>
              </a:ext>
            </a:extLst>
          </p:cNvPr>
          <p:cNvSpPr>
            <a:spLocks noChangeArrowheads="1"/>
          </p:cNvSpPr>
          <p:nvPr/>
        </p:nvSpPr>
        <p:spPr bwMode="auto">
          <a:xfrm>
            <a:off x="742950" y="1849438"/>
            <a:ext cx="87471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q"/>
            </a:pPr>
            <a:r>
              <a:rPr lang="vi-VN" altLang="vi-VN" sz="2400">
                <a:solidFill>
                  <a:srgbClr val="C00000"/>
                </a:solidFill>
                <a:latin typeface="Arial" panose="020B0604020202020204" pitchFamily="34" charset="0"/>
                <a:cs typeface="Arial" panose="020B0604020202020204" pitchFamily="34" charset="0"/>
                <a:sym typeface="Wingdings" pitchFamily="2" charset="2"/>
              </a:rPr>
              <a:t>Tăng cường thông khí </a:t>
            </a:r>
            <a:r>
              <a:rPr lang="vi-VN" altLang="vi-VN" sz="2400">
                <a:latin typeface="Arial" panose="020B0604020202020204" pitchFamily="34" charset="0"/>
                <a:cs typeface="Arial" panose="020B0604020202020204" pitchFamily="34" charset="0"/>
                <a:sym typeface="Wingdings" pitchFamily="2" charset="2"/>
              </a:rPr>
              <a:t>cho phòng học, phòng làm việc</a:t>
            </a:r>
            <a:r>
              <a:rPr lang="en-US" altLang="vi-VN" sz="2400">
                <a:latin typeface="Arial" panose="020B0604020202020204" pitchFamily="34" charset="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Thực hiện </a:t>
            </a:r>
            <a:r>
              <a:rPr lang="vi-VN" altLang="vi-VN" sz="2400">
                <a:solidFill>
                  <a:srgbClr val="C00000"/>
                </a:solidFill>
                <a:latin typeface="Arial" panose="020B0604020202020204" pitchFamily="34" charset="0"/>
                <a:cs typeface="Arial" panose="020B0604020202020204" pitchFamily="34" charset="0"/>
                <a:sym typeface="Wingdings" pitchFamily="2" charset="2"/>
              </a:rPr>
              <a:t>vệ sinh khử khuẩn </a:t>
            </a:r>
            <a:r>
              <a:rPr lang="vi-VN" altLang="vi-VN" sz="2400">
                <a:latin typeface="Arial" panose="020B0604020202020204" pitchFamily="34" charset="0"/>
                <a:cs typeface="Arial" panose="020B0604020202020204" pitchFamily="34" charset="0"/>
                <a:sym typeface="Wingdings" pitchFamily="2" charset="2"/>
              </a:rPr>
              <a:t>(</a:t>
            </a:r>
            <a:r>
              <a:rPr lang="vi-VN" altLang="vi-VN" sz="2400" u="sng">
                <a:latin typeface="Arial" panose="020B0604020202020204" pitchFamily="34" charset="0"/>
                <a:cs typeface="Arial" panose="020B0604020202020204" pitchFamily="34" charset="0"/>
                <a:sym typeface="Wingdings" pitchFamily="2" charset="2"/>
              </a:rPr>
              <a:t>lau chùi</a:t>
            </a:r>
            <a:r>
              <a:rPr lang="vi-VN" altLang="vi-VN" sz="2400">
                <a:latin typeface="Arial" panose="020B0604020202020204" pitchFamily="34" charset="0"/>
                <a:cs typeface="Arial" panose="020B0604020202020204" pitchFamily="34" charset="0"/>
                <a:sym typeface="Wingdings" pitchFamily="2" charset="2"/>
              </a:rPr>
              <a:t>) những bề mặt thường xuyên tiếp xúc</a:t>
            </a:r>
            <a:r>
              <a:rPr lang="en-US" altLang="vi-VN" sz="2400">
                <a:latin typeface="Arial" panose="020B0604020202020204" pitchFamily="34" charset="0"/>
                <a:cs typeface="Arial" panose="020B0604020202020204" pitchFamily="34" charset="0"/>
                <a:sym typeface="Wingdings" pitchFamily="2" charset="2"/>
              </a:rPr>
              <a:t>;</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Kiểm tra, </a:t>
            </a:r>
            <a:r>
              <a:rPr lang="vi-VN" altLang="vi-VN" sz="2400">
                <a:solidFill>
                  <a:srgbClr val="C00000"/>
                </a:solidFill>
                <a:latin typeface="Arial" panose="020B0604020202020204" pitchFamily="34" charset="0"/>
                <a:cs typeface="Arial" panose="020B0604020202020204" pitchFamily="34" charset="0"/>
                <a:sym typeface="Wingdings" pitchFamily="2" charset="2"/>
              </a:rPr>
              <a:t>bổ sung kịp thời phương tiện vệ sinh </a:t>
            </a:r>
            <a:r>
              <a:rPr lang="vi-VN" altLang="vi-VN" sz="2400">
                <a:latin typeface="Arial" panose="020B0604020202020204" pitchFamily="34" charset="0"/>
                <a:cs typeface="Arial" panose="020B0604020202020204" pitchFamily="34" charset="0"/>
                <a:sym typeface="Wingdings" pitchFamily="2" charset="2"/>
              </a:rPr>
              <a:t>và các vật dụng cần thiết khác phục vụ công tác phòng, chống dịch bệnh</a:t>
            </a:r>
            <a:r>
              <a:rPr lang="en-US" altLang="vi-VN" sz="2400">
                <a:latin typeface="Arial" panose="020B0604020202020204" pitchFamily="34" charset="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p:txBody>
      </p:sp>
      <p:sp>
        <p:nvSpPr>
          <p:cNvPr id="7" name="Pentagon 6">
            <a:extLst>
              <a:ext uri="{FF2B5EF4-FFF2-40B4-BE49-F238E27FC236}">
                <a16:creationId xmlns:a16="http://schemas.microsoft.com/office/drawing/2014/main" id="{74118CAE-DFBB-714C-ACF5-E17306FECB16}"/>
              </a:ext>
            </a:extLst>
          </p:cNvPr>
          <p:cNvSpPr/>
          <p:nvPr/>
        </p:nvSpPr>
        <p:spPr>
          <a:xfrm>
            <a:off x="0" y="438150"/>
            <a:ext cx="10922000" cy="7366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400" b="1">
                <a:solidFill>
                  <a:schemeClr val="bg1"/>
                </a:solidFill>
                <a:cs typeface="Arial" panose="020B0604020202020204" pitchFamily="34" charset="0"/>
              </a:rPr>
              <a:t>2. Khi tổ chức hoạt động giáo dục trực tiếp</a:t>
            </a:r>
          </a:p>
        </p:txBody>
      </p:sp>
      <p:pic>
        <p:nvPicPr>
          <p:cNvPr id="19460" name="Picture 1">
            <a:extLst>
              <a:ext uri="{FF2B5EF4-FFF2-40B4-BE49-F238E27FC236}">
                <a16:creationId xmlns:a16="http://schemas.microsoft.com/office/drawing/2014/main" id="{A3542AF9-9D39-EC4D-93D7-C19DE081D9D4}"/>
              </a:ext>
            </a:extLst>
          </p:cNvPr>
          <p:cNvPicPr>
            <a:picLocks noChangeAspect="1"/>
          </p:cNvPicPr>
          <p:nvPr/>
        </p:nvPicPr>
        <p:blipFill>
          <a:blip r:embed="rId3">
            <a:extLst>
              <a:ext uri="{28A0092B-C50C-407E-A947-70E740481C1C}">
                <a14:useLocalDpi xmlns:a14="http://schemas.microsoft.com/office/drawing/2010/main" val="0"/>
              </a:ext>
            </a:extLst>
          </a:blip>
          <a:srcRect l="5325" t="2719" r="49933" b="69177"/>
          <a:stretch>
            <a:fillRect/>
          </a:stretch>
        </p:blipFill>
        <p:spPr bwMode="auto">
          <a:xfrm>
            <a:off x="9753600" y="1452563"/>
            <a:ext cx="22066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a:extLst>
              <a:ext uri="{FF2B5EF4-FFF2-40B4-BE49-F238E27FC236}">
                <a16:creationId xmlns:a16="http://schemas.microsoft.com/office/drawing/2014/main" id="{9F14274F-D010-9642-A57C-1C7C8A6EEA67}"/>
              </a:ext>
            </a:extLst>
          </p:cNvPr>
          <p:cNvPicPr>
            <a:picLocks noChangeAspect="1"/>
          </p:cNvPicPr>
          <p:nvPr/>
        </p:nvPicPr>
        <p:blipFill>
          <a:blip r:embed="rId3">
            <a:extLst>
              <a:ext uri="{28A0092B-C50C-407E-A947-70E740481C1C}">
                <a14:useLocalDpi xmlns:a14="http://schemas.microsoft.com/office/drawing/2010/main" val="0"/>
              </a:ext>
            </a:extLst>
          </a:blip>
          <a:srcRect l="61453" r="5115" b="66798"/>
          <a:stretch>
            <a:fillRect/>
          </a:stretch>
        </p:blipFill>
        <p:spPr bwMode="auto">
          <a:xfrm>
            <a:off x="10101263" y="2940050"/>
            <a:ext cx="16430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a:extLst>
              <a:ext uri="{FF2B5EF4-FFF2-40B4-BE49-F238E27FC236}">
                <a16:creationId xmlns:a16="http://schemas.microsoft.com/office/drawing/2014/main" id="{E78B2AA0-5BD8-3048-9E02-3E3D829A4734}"/>
              </a:ext>
            </a:extLst>
          </p:cNvPr>
          <p:cNvPicPr>
            <a:picLocks noChangeAspect="1"/>
          </p:cNvPicPr>
          <p:nvPr/>
        </p:nvPicPr>
        <p:blipFill>
          <a:blip r:embed="rId3">
            <a:extLst>
              <a:ext uri="{28A0092B-C50C-407E-A947-70E740481C1C}">
                <a14:useLocalDpi xmlns:a14="http://schemas.microsoft.com/office/drawing/2010/main" val="0"/>
              </a:ext>
            </a:extLst>
          </a:blip>
          <a:srcRect l="33160" t="36948" r="33406" b="20541"/>
          <a:stretch>
            <a:fillRect/>
          </a:stretch>
        </p:blipFill>
        <p:spPr bwMode="auto">
          <a:xfrm>
            <a:off x="10101263" y="4572000"/>
            <a:ext cx="1673225"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705769"/>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CC9249E8-A9A0-8A43-A63B-C2496C109E7D}"/>
              </a:ext>
            </a:extLst>
          </p:cNvPr>
          <p:cNvSpPr/>
          <p:nvPr/>
        </p:nvSpPr>
        <p:spPr>
          <a:xfrm>
            <a:off x="0" y="258763"/>
            <a:ext cx="10922000" cy="111918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400" b="1">
                <a:solidFill>
                  <a:schemeClr val="bg1"/>
                </a:solidFill>
                <a:cs typeface="Arial" panose="020B0604020202020204" pitchFamily="34" charset="0"/>
              </a:rPr>
              <a:t>3.</a:t>
            </a:r>
            <a:r>
              <a:rPr lang="en-US" sz="3400" b="1">
                <a:solidFill>
                  <a:schemeClr val="bg1"/>
                </a:solidFill>
                <a:cs typeface="Arial" panose="020B0604020202020204" pitchFamily="34" charset="0"/>
              </a:rPr>
              <a:t> </a:t>
            </a:r>
            <a:r>
              <a:rPr lang="vi-VN" sz="3400" b="1">
                <a:solidFill>
                  <a:schemeClr val="bg1"/>
                </a:solidFill>
                <a:cs typeface="Arial" panose="020B0604020202020204" pitchFamily="34" charset="0"/>
              </a:rPr>
              <a:t>Đối với </a:t>
            </a:r>
            <a:r>
              <a:rPr lang="en-US" sz="3400" b="1">
                <a:solidFill>
                  <a:schemeClr val="bg1"/>
                </a:solidFill>
                <a:cs typeface="Arial" panose="020B0604020202020204" pitchFamily="34" charset="0"/>
              </a:rPr>
              <a:t>việc </a:t>
            </a:r>
            <a:r>
              <a:rPr lang="vi-VN" sz="3400" b="1">
                <a:solidFill>
                  <a:schemeClr val="bg1"/>
                </a:solidFill>
                <a:cs typeface="Arial" panose="020B0604020202020204" pitchFamily="34" charset="0"/>
              </a:rPr>
              <a:t>đưa đón học sinh</a:t>
            </a:r>
            <a:endParaRPr lang="en-US" sz="3400" b="1">
              <a:solidFill>
                <a:schemeClr val="bg1"/>
              </a:solidFill>
              <a:latin typeface="Arial" panose="020B0604020202020204" pitchFamily="34" charset="0"/>
              <a:cs typeface="Arial" panose="020B0604020202020204" pitchFamily="34" charset="0"/>
            </a:endParaRPr>
          </a:p>
        </p:txBody>
      </p:sp>
      <p:sp>
        <p:nvSpPr>
          <p:cNvPr id="21507" name="Rectangle 6">
            <a:extLst>
              <a:ext uri="{FF2B5EF4-FFF2-40B4-BE49-F238E27FC236}">
                <a16:creationId xmlns:a16="http://schemas.microsoft.com/office/drawing/2014/main" id="{934B90B9-9594-3A4E-BDA8-AC57AD75B097}"/>
              </a:ext>
            </a:extLst>
          </p:cNvPr>
          <p:cNvSpPr>
            <a:spLocks noChangeArrowheads="1"/>
          </p:cNvSpPr>
          <p:nvPr/>
        </p:nvSpPr>
        <p:spPr bwMode="auto">
          <a:xfrm>
            <a:off x="411163" y="1801813"/>
            <a:ext cx="114696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Phương tiện phải được </a:t>
            </a:r>
            <a:r>
              <a:rPr lang="en-US" altLang="vi-VN" sz="2400">
                <a:solidFill>
                  <a:srgbClr val="C00000"/>
                </a:solidFill>
                <a:latin typeface="Arial" panose="020B0604020202020204" pitchFamily="34" charset="0"/>
                <a:cs typeface="Arial" panose="020B0604020202020204" pitchFamily="34" charset="0"/>
                <a:sym typeface="Wingdings" pitchFamily="2" charset="2"/>
              </a:rPr>
              <a:t>VS, </a:t>
            </a:r>
            <a:r>
              <a:rPr lang="vi-VN" altLang="vi-VN" sz="2400">
                <a:solidFill>
                  <a:srgbClr val="C00000"/>
                </a:solidFill>
                <a:latin typeface="Arial" panose="020B0604020202020204" pitchFamily="34" charset="0"/>
                <a:cs typeface="Arial" panose="020B0604020202020204" pitchFamily="34" charset="0"/>
                <a:sym typeface="Wingdings" pitchFamily="2" charset="2"/>
              </a:rPr>
              <a:t>khử khuẩn sau mỗi lần </a:t>
            </a:r>
            <a:r>
              <a:rPr lang="vi-VN" altLang="vi-VN" sz="2400">
                <a:latin typeface="Arial" panose="020B0604020202020204" pitchFamily="34" charset="0"/>
                <a:cs typeface="Arial" panose="020B0604020202020204" pitchFamily="34" charset="0"/>
                <a:sym typeface="Wingdings" pitchFamily="2" charset="2"/>
              </a:rPr>
              <a:t>đưa đ</a:t>
            </a:r>
            <a:r>
              <a:rPr lang="en-US" altLang="vi-VN" sz="2400">
                <a:latin typeface="Arial" panose="020B0604020202020204" pitchFamily="34" charset="0"/>
                <a:cs typeface="Arial" panose="020B0604020202020204" pitchFamily="34" charset="0"/>
                <a:sym typeface="Wingdings" pitchFamily="2" charset="2"/>
              </a:rPr>
              <a:t>ón HS</a:t>
            </a:r>
            <a:r>
              <a:rPr lang="vi-VN" altLang="vi-VN" sz="2400">
                <a:latin typeface="Arial" panose="020B0604020202020204" pitchFamily="34" charset="0"/>
                <a:cs typeface="Arial" panose="020B0604020202020204" pitchFamily="34" charset="0"/>
                <a:sym typeface="Wingdings" pitchFamily="2" charset="2"/>
              </a:rPr>
              <a:t>;</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Lái xe và phụ xe phải tiêm </a:t>
            </a:r>
            <a:r>
              <a:rPr lang="vi-VN" altLang="vi-VN" sz="2400">
                <a:solidFill>
                  <a:srgbClr val="C00000"/>
                </a:solidFill>
                <a:latin typeface="Arial" panose="020B0604020202020204" pitchFamily="34" charset="0"/>
                <a:cs typeface="Arial" panose="020B0604020202020204" pitchFamily="34" charset="0"/>
                <a:sym typeface="Wingdings" pitchFamily="2" charset="2"/>
              </a:rPr>
              <a:t>đủ liều vắc xin và phải ghi nhật ký</a:t>
            </a:r>
            <a:r>
              <a:rPr lang="vi-VN" altLang="vi-VN" sz="2400">
                <a:latin typeface="Arial" panose="020B0604020202020204" pitchFamily="34" charset="0"/>
                <a:cs typeface="Arial" panose="020B0604020202020204" pitchFamily="34" charset="0"/>
                <a:sym typeface="Wingdings" pitchFamily="2" charset="2"/>
              </a:rPr>
              <a:t> tiếp xúc hàng ngày;</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Kiểm tra thân nhiệt và yêu cầu </a:t>
            </a:r>
            <a:r>
              <a:rPr lang="en-US" altLang="vi-VN" sz="2400">
                <a:latin typeface="Arial" panose="020B0604020202020204" pitchFamily="34" charset="0"/>
                <a:cs typeface="Arial" panose="020B0604020202020204" pitchFamily="34" charset="0"/>
                <a:sym typeface="Wingdings" pitchFamily="2" charset="2"/>
              </a:rPr>
              <a:t>HS</a:t>
            </a:r>
            <a:r>
              <a:rPr lang="vi-VN" altLang="vi-VN" sz="2400">
                <a:latin typeface="Arial" panose="020B0604020202020204" pitchFamily="34" charset="0"/>
                <a:cs typeface="Arial" panose="020B0604020202020204" pitchFamily="34" charset="0"/>
                <a:sym typeface="Wingdings" pitchFamily="2" charset="2"/>
              </a:rPr>
              <a:t> khai báo y tế, rửa tay trước khi lên xe, đeo khẩu trang trong khi đi trên xe;</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Số người trên xe thực hiện theo yêu cầu cụ thể về giãn cách của từng giai đoạn dịch bệnh.</a:t>
            </a:r>
          </a:p>
        </p:txBody>
      </p:sp>
      <p:pic>
        <p:nvPicPr>
          <p:cNvPr id="21508" name="Picture 2">
            <a:extLst>
              <a:ext uri="{FF2B5EF4-FFF2-40B4-BE49-F238E27FC236}">
                <a16:creationId xmlns:a16="http://schemas.microsoft.com/office/drawing/2014/main" id="{CE068543-B72D-434E-A0F3-BF2E11B7B184}"/>
              </a:ext>
            </a:extLst>
          </p:cNvPr>
          <p:cNvPicPr>
            <a:picLocks noChangeAspect="1"/>
          </p:cNvPicPr>
          <p:nvPr/>
        </p:nvPicPr>
        <p:blipFill>
          <a:blip r:embed="rId3">
            <a:extLst>
              <a:ext uri="{28A0092B-C50C-407E-A947-70E740481C1C}">
                <a14:useLocalDpi xmlns:a14="http://schemas.microsoft.com/office/drawing/2010/main" val="0"/>
              </a:ext>
            </a:extLst>
          </a:blip>
          <a:srcRect l="14444" t="19414" r="14445" b="47136"/>
          <a:stretch>
            <a:fillRect/>
          </a:stretch>
        </p:blipFill>
        <p:spPr bwMode="auto">
          <a:xfrm>
            <a:off x="5233988" y="5072063"/>
            <a:ext cx="37973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751707"/>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4C9D4930-0967-1D4C-8770-0A61A937F207}"/>
              </a:ext>
            </a:extLst>
          </p:cNvPr>
          <p:cNvSpPr/>
          <p:nvPr/>
        </p:nvSpPr>
        <p:spPr>
          <a:xfrm>
            <a:off x="0" y="1581150"/>
            <a:ext cx="10922000" cy="7366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400" b="1">
                <a:solidFill>
                  <a:schemeClr val="bg1"/>
                </a:solidFill>
                <a:cs typeface="Arial" panose="020B0604020202020204" pitchFamily="34" charset="0"/>
              </a:rPr>
              <a:t>4.</a:t>
            </a:r>
            <a:r>
              <a:rPr lang="en-US" sz="3400" b="1">
                <a:solidFill>
                  <a:schemeClr val="bg1"/>
                </a:solidFill>
                <a:cs typeface="Arial" panose="020B0604020202020204" pitchFamily="34" charset="0"/>
              </a:rPr>
              <a:t> Khi </a:t>
            </a:r>
            <a:r>
              <a:rPr lang="vi-VN" sz="3400" b="1">
                <a:solidFill>
                  <a:schemeClr val="bg1"/>
                </a:solidFill>
                <a:cs typeface="Arial" panose="020B0604020202020204" pitchFamily="34" charset="0"/>
              </a:rPr>
              <a:t>tổ chức </a:t>
            </a:r>
            <a:r>
              <a:rPr lang="en-US" sz="3400" b="1">
                <a:solidFill>
                  <a:schemeClr val="bg1"/>
                </a:solidFill>
                <a:cs typeface="Arial" panose="020B0604020202020204" pitchFamily="34" charset="0"/>
              </a:rPr>
              <a:t>hoạt động </a:t>
            </a:r>
            <a:r>
              <a:rPr lang="vi-VN" sz="3400" b="1">
                <a:solidFill>
                  <a:schemeClr val="bg1"/>
                </a:solidFill>
                <a:cs typeface="Arial" panose="020B0604020202020204" pitchFamily="34" charset="0"/>
              </a:rPr>
              <a:t>bán trú</a:t>
            </a:r>
            <a:endParaRPr lang="en-US" sz="3400" b="1">
              <a:solidFill>
                <a:schemeClr val="bg1"/>
              </a:solidFill>
              <a:latin typeface="Arial" panose="020B0604020202020204" pitchFamily="34" charset="0"/>
              <a:cs typeface="Arial" panose="020B0604020202020204" pitchFamily="34" charset="0"/>
            </a:endParaRPr>
          </a:p>
        </p:txBody>
      </p:sp>
      <p:sp>
        <p:nvSpPr>
          <p:cNvPr id="23555" name="Rectangle 6">
            <a:extLst>
              <a:ext uri="{FF2B5EF4-FFF2-40B4-BE49-F238E27FC236}">
                <a16:creationId xmlns:a16="http://schemas.microsoft.com/office/drawing/2014/main" id="{CA7D7405-3ADF-144E-8DAB-6F381169513E}"/>
              </a:ext>
            </a:extLst>
          </p:cNvPr>
          <p:cNvSpPr>
            <a:spLocks noChangeArrowheads="1"/>
          </p:cNvSpPr>
          <p:nvPr/>
        </p:nvSpPr>
        <p:spPr bwMode="auto">
          <a:xfrm>
            <a:off x="354330" y="2439670"/>
            <a:ext cx="11681460"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Bố trí cho </a:t>
            </a:r>
            <a:r>
              <a:rPr lang="en-US" altLang="vi-VN" sz="2400">
                <a:latin typeface="Arial" panose="020B0604020202020204" pitchFamily="34" charset="0"/>
                <a:cs typeface="Arial" panose="020B0604020202020204" pitchFamily="34" charset="0"/>
                <a:sym typeface="Wingdings" pitchFamily="2" charset="2"/>
              </a:rPr>
              <a:t>HS</a:t>
            </a:r>
            <a:r>
              <a:rPr lang="vi-VN" altLang="vi-VN" sz="2400">
                <a:latin typeface="Arial" panose="020B0604020202020204" pitchFamily="34" charset="0"/>
                <a:cs typeface="Arial" panose="020B0604020202020204" pitchFamily="34" charset="0"/>
                <a:sym typeface="Wingdings" pitchFamily="2" charset="2"/>
              </a:rPr>
              <a:t> ngồi ăn </a:t>
            </a:r>
            <a:r>
              <a:rPr lang="vi-VN" altLang="vi-VN" sz="2400">
                <a:solidFill>
                  <a:srgbClr val="FF0000"/>
                </a:solidFill>
                <a:latin typeface="Arial" panose="020B0604020202020204" pitchFamily="34" charset="0"/>
                <a:cs typeface="Arial" panose="020B0604020202020204" pitchFamily="34" charset="0"/>
                <a:sym typeface="Wingdings" pitchFamily="2" charset="2"/>
              </a:rPr>
              <a:t>theo khu vực riêng từng lớp</a:t>
            </a:r>
            <a:r>
              <a:rPr lang="vi-VN" altLang="vi-VN" sz="2400">
                <a:latin typeface="Arial" panose="020B0604020202020204" pitchFamily="34" charset="0"/>
                <a:cs typeface="Arial" panose="020B0604020202020204" pitchFamily="34" charset="0"/>
                <a:sym typeface="Wingdings" pitchFamily="2" charset="2"/>
              </a:rPr>
              <a:t>, đảm bảo giãn cách phù hợp</a:t>
            </a:r>
            <a:r>
              <a:rPr lang="en-US" altLang="vi-VN" sz="2400">
                <a:latin typeface="Arial" panose="020B0604020202020204" pitchFamily="34" charset="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Nếu có tổ chức ngủ trưa cho </a:t>
            </a:r>
            <a:r>
              <a:rPr lang="en-US" altLang="vi-VN" sz="2400">
                <a:latin typeface="Arial" panose="020B0604020202020204" pitchFamily="34" charset="0"/>
                <a:cs typeface="Arial" panose="020B0604020202020204" pitchFamily="34" charset="0"/>
                <a:sym typeface="Wingdings" pitchFamily="2" charset="2"/>
              </a:rPr>
              <a:t>HS</a:t>
            </a:r>
            <a:r>
              <a:rPr lang="vi-VN" altLang="vi-VN" sz="2400">
                <a:latin typeface="Arial" panose="020B0604020202020204" pitchFamily="34" charset="0"/>
                <a:cs typeface="Arial" panose="020B0604020202020204" pitchFamily="34" charset="0"/>
                <a:sym typeface="Wingdings" pitchFamily="2" charset="2"/>
              </a:rPr>
              <a:t>, bố trí khoảng cách </a:t>
            </a:r>
            <a:r>
              <a:rPr lang="vi-VN" altLang="vi-VN" sz="2400">
                <a:solidFill>
                  <a:srgbClr val="FF0000"/>
                </a:solidFill>
                <a:latin typeface="Arial" panose="020B0604020202020204" pitchFamily="34" charset="0"/>
                <a:cs typeface="Arial" panose="020B0604020202020204" pitchFamily="34" charset="0"/>
                <a:sym typeface="Wingdings" pitchFamily="2" charset="2"/>
              </a:rPr>
              <a:t>giữa 2 </a:t>
            </a:r>
            <a:r>
              <a:rPr lang="en-US" altLang="vi-VN" sz="2400">
                <a:solidFill>
                  <a:srgbClr val="FF0000"/>
                </a:solidFill>
                <a:latin typeface="Arial" panose="020B0604020202020204" pitchFamily="34" charset="0"/>
                <a:cs typeface="Arial" panose="020B0604020202020204" pitchFamily="34" charset="0"/>
                <a:sym typeface="Wingdings" pitchFamily="2" charset="2"/>
              </a:rPr>
              <a:t>HS</a:t>
            </a:r>
            <a:r>
              <a:rPr lang="vi-VN" altLang="vi-VN" sz="2400">
                <a:latin typeface="Arial" panose="020B0604020202020204" pitchFamily="34" charset="0"/>
                <a:cs typeface="Arial" panose="020B0604020202020204" pitchFamily="34" charset="0"/>
                <a:sym typeface="Wingdings" pitchFamily="2" charset="2"/>
              </a:rPr>
              <a:t>;</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Theo dõi, nhắc nhở </a:t>
            </a:r>
            <a:r>
              <a:rPr lang="en-US" altLang="vi-VN" sz="2400">
                <a:latin typeface="Arial" panose="020B0604020202020204" pitchFamily="34" charset="0"/>
                <a:cs typeface="Arial" panose="020B0604020202020204" pitchFamily="34" charset="0"/>
                <a:sym typeface="Wingdings" pitchFamily="2" charset="2"/>
              </a:rPr>
              <a:t>HS </a:t>
            </a:r>
            <a:r>
              <a:rPr lang="vi-VN" altLang="vi-VN" sz="2400">
                <a:solidFill>
                  <a:srgbClr val="FF0000"/>
                </a:solidFill>
                <a:latin typeface="Arial" panose="020B0604020202020204" pitchFamily="34" charset="0"/>
                <a:cs typeface="Arial" panose="020B0604020202020204" pitchFamily="34" charset="0"/>
                <a:sym typeface="Wingdings" pitchFamily="2" charset="2"/>
              </a:rPr>
              <a:t>không tụ tập trong thời gian nghỉ trưa</a:t>
            </a:r>
            <a:r>
              <a:rPr lang="vi-VN" altLang="vi-VN" sz="2400">
                <a:latin typeface="Arial" panose="020B0604020202020204" pitchFamily="34" charset="0"/>
                <a:cs typeface="Arial" panose="020B0604020202020204" pitchFamily="34" charset="0"/>
                <a:sym typeface="Wingdings" pitchFamily="2" charset="2"/>
              </a:rPr>
              <a:t>.</a:t>
            </a:r>
          </a:p>
        </p:txBody>
      </p:sp>
      <p:pic>
        <p:nvPicPr>
          <p:cNvPr id="2" name="Picture 1">
            <a:extLst>
              <a:ext uri="{FF2B5EF4-FFF2-40B4-BE49-F238E27FC236}">
                <a16:creationId xmlns:a16="http://schemas.microsoft.com/office/drawing/2014/main" id="{3801E06D-3D0B-4821-BA93-3428F08FD5BB}"/>
              </a:ext>
            </a:extLst>
          </p:cNvPr>
          <p:cNvPicPr>
            <a:picLocks noChangeAspect="1"/>
          </p:cNvPicPr>
          <p:nvPr/>
        </p:nvPicPr>
        <p:blipFill>
          <a:blip r:embed="rId3"/>
          <a:stretch>
            <a:fillRect/>
          </a:stretch>
        </p:blipFill>
        <p:spPr>
          <a:xfrm>
            <a:off x="3914775" y="4125516"/>
            <a:ext cx="2566035" cy="2566035"/>
          </a:xfrm>
          <a:prstGeom prst="rect">
            <a:avLst/>
          </a:prstGeom>
        </p:spPr>
      </p:pic>
    </p:spTree>
    <p:extLst>
      <p:ext uri="{BB962C8B-B14F-4D97-AF65-F5344CB8AC3E}">
        <p14:creationId xmlns:p14="http://schemas.microsoft.com/office/powerpoint/2010/main" val="2433285549"/>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CB048E15-0254-B74A-B954-307BD85C01CE}"/>
              </a:ext>
            </a:extLst>
          </p:cNvPr>
          <p:cNvSpPr/>
          <p:nvPr/>
        </p:nvSpPr>
        <p:spPr>
          <a:xfrm>
            <a:off x="0" y="438150"/>
            <a:ext cx="10922000" cy="7366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400" b="1">
                <a:solidFill>
                  <a:schemeClr val="bg1"/>
                </a:solidFill>
                <a:cs typeface="Arial" panose="020B0604020202020204" pitchFamily="34" charset="0"/>
              </a:rPr>
              <a:t>5</a:t>
            </a:r>
            <a:r>
              <a:rPr lang="vi-VN" sz="3400" b="1">
                <a:solidFill>
                  <a:schemeClr val="bg1"/>
                </a:solidFill>
                <a:cs typeface="Arial" panose="020B0604020202020204" pitchFamily="34" charset="0"/>
              </a:rPr>
              <a:t>.</a:t>
            </a:r>
            <a:r>
              <a:rPr lang="en-US" sz="3400" b="1">
                <a:solidFill>
                  <a:schemeClr val="bg1"/>
                </a:solidFill>
                <a:cs typeface="Arial" panose="020B0604020202020204" pitchFamily="34" charset="0"/>
              </a:rPr>
              <a:t> Khi </a:t>
            </a:r>
            <a:r>
              <a:rPr lang="vi-VN" sz="3400" b="1">
                <a:solidFill>
                  <a:schemeClr val="bg1"/>
                </a:solidFill>
                <a:cs typeface="Arial" panose="020B0604020202020204" pitchFamily="34" charset="0"/>
              </a:rPr>
              <a:t>tổ chức </a:t>
            </a:r>
            <a:r>
              <a:rPr lang="en-US" sz="3400" b="1">
                <a:solidFill>
                  <a:schemeClr val="bg1"/>
                </a:solidFill>
                <a:cs typeface="Arial" panose="020B0604020202020204" pitchFamily="34" charset="0"/>
              </a:rPr>
              <a:t>hoạt động </a:t>
            </a:r>
            <a:r>
              <a:rPr lang="vi-VN" sz="3400" b="1">
                <a:solidFill>
                  <a:schemeClr val="bg1"/>
                </a:solidFill>
                <a:cs typeface="Arial" panose="020B0604020202020204" pitchFamily="34" charset="0"/>
              </a:rPr>
              <a:t>căn tin</a:t>
            </a:r>
            <a:endParaRPr lang="en-US" sz="3400" b="1">
              <a:solidFill>
                <a:schemeClr val="bg1"/>
              </a:solidFill>
              <a:latin typeface="Arial" panose="020B0604020202020204" pitchFamily="34" charset="0"/>
              <a:cs typeface="Arial" panose="020B0604020202020204" pitchFamily="34" charset="0"/>
            </a:endParaRPr>
          </a:p>
        </p:txBody>
      </p:sp>
      <p:sp>
        <p:nvSpPr>
          <p:cNvPr id="25603" name="Rectangle 6">
            <a:extLst>
              <a:ext uri="{FF2B5EF4-FFF2-40B4-BE49-F238E27FC236}">
                <a16:creationId xmlns:a16="http://schemas.microsoft.com/office/drawing/2014/main" id="{C2A18077-BDA2-FB43-A43C-A4ABE5421C2D}"/>
              </a:ext>
            </a:extLst>
          </p:cNvPr>
          <p:cNvSpPr>
            <a:spLocks noChangeArrowheads="1"/>
          </p:cNvSpPr>
          <p:nvPr/>
        </p:nvSpPr>
        <p:spPr bwMode="auto">
          <a:xfrm>
            <a:off x="606425" y="1412875"/>
            <a:ext cx="1076166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Yêu cầu đơn vị cung cấp dịch vụ </a:t>
            </a:r>
            <a:r>
              <a:rPr lang="vi-VN" altLang="vi-VN" sz="2400">
                <a:solidFill>
                  <a:srgbClr val="C00000"/>
                </a:solidFill>
                <a:latin typeface="Arial" panose="020B0604020202020204" pitchFamily="34" charset="0"/>
                <a:cs typeface="Arial" panose="020B0604020202020204" pitchFamily="34" charset="0"/>
                <a:sym typeface="Wingdings" pitchFamily="2" charset="2"/>
              </a:rPr>
              <a:t>ký cam kết tuân thủ </a:t>
            </a:r>
            <a:r>
              <a:rPr lang="vi-VN" altLang="vi-VN" sz="2400">
                <a:latin typeface="Arial" panose="020B0604020202020204" pitchFamily="34" charset="0"/>
                <a:cs typeface="Arial" panose="020B0604020202020204" pitchFamily="34" charset="0"/>
                <a:sym typeface="Wingdings" pitchFamily="2" charset="2"/>
              </a:rPr>
              <a:t>các biện </a:t>
            </a:r>
            <a:r>
              <a:rPr lang="en-US" altLang="vi-VN" sz="2400">
                <a:latin typeface="Arial" panose="020B0604020202020204" pitchFamily="34" charset="0"/>
                <a:cs typeface="Arial" panose="020B0604020202020204" pitchFamily="34" charset="0"/>
                <a:sym typeface="Wingdings" pitchFamily="2" charset="2"/>
              </a:rPr>
              <a:t>pháp </a:t>
            </a:r>
            <a:r>
              <a:rPr lang="en-US" altLang="vi-VN" sz="2400">
                <a:cs typeface="Arial" panose="020B0604020202020204" pitchFamily="34" charset="0"/>
                <a:sym typeface="Wingdings" pitchFamily="2" charset="2"/>
              </a:rPr>
              <a:t>phòng chống dịch </a:t>
            </a:r>
            <a:r>
              <a:rPr lang="vi-VN" altLang="vi-VN" sz="2400">
                <a:latin typeface="Arial" panose="020B0604020202020204" pitchFamily="34" charset="0"/>
                <a:cs typeface="Arial" panose="020B0604020202020204" pitchFamily="34" charset="0"/>
                <a:sym typeface="Wingdings" pitchFamily="2" charset="2"/>
              </a:rPr>
              <a:t>COVID-19 với </a:t>
            </a:r>
            <a:r>
              <a:rPr lang="en-US" altLang="vi-VN" sz="2400">
                <a:latin typeface="Arial" panose="020B0604020202020204" pitchFamily="34" charset="0"/>
                <a:cs typeface="Arial" panose="020B0604020202020204" pitchFamily="34" charset="0"/>
                <a:sym typeface="Wingdings" pitchFamily="2" charset="2"/>
              </a:rPr>
              <a:t>nhà trường</a:t>
            </a:r>
            <a:r>
              <a:rPr lang="vi-VN" altLang="vi-VN" sz="2400">
                <a:latin typeface="Arial" panose="020B0604020202020204" pitchFamily="34" charset="0"/>
                <a:cs typeface="Arial" panose="020B0604020202020204" pitchFamily="34" charset="0"/>
                <a:sym typeface="Wingdings" pitchFamily="2" charset="2"/>
              </a:rPr>
              <a:t>;</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Phối hợp thực hiện việc </a:t>
            </a:r>
            <a:r>
              <a:rPr lang="vi-VN" altLang="vi-VN" sz="2400">
                <a:solidFill>
                  <a:srgbClr val="FF0000"/>
                </a:solidFill>
                <a:latin typeface="Arial" panose="020B0604020202020204" pitchFamily="34" charset="0"/>
                <a:cs typeface="Arial" panose="020B0604020202020204" pitchFamily="34" charset="0"/>
                <a:sym typeface="Wingdings" pitchFamily="2" charset="2"/>
              </a:rPr>
              <a:t>quản lý lịch trình, thời gian làm việc </a:t>
            </a:r>
            <a:r>
              <a:rPr lang="vi-VN" altLang="vi-VN" sz="2400">
                <a:latin typeface="Arial" panose="020B0604020202020204" pitchFamily="34" charset="0"/>
                <a:cs typeface="Arial" panose="020B0604020202020204" pitchFamily="34" charset="0"/>
                <a:sym typeface="Wingdings" pitchFamily="2" charset="2"/>
              </a:rPr>
              <a:t>của </a:t>
            </a:r>
            <a:r>
              <a:rPr lang="en-US" altLang="vi-VN" sz="2400">
                <a:latin typeface="Arial" panose="020B0604020202020204" pitchFamily="34" charset="0"/>
                <a:cs typeface="Arial" panose="020B0604020202020204" pitchFamily="34" charset="0"/>
                <a:sym typeface="Wingdings" pitchFamily="2" charset="2"/>
              </a:rPr>
              <a:t>người lao động</a:t>
            </a:r>
            <a:r>
              <a:rPr lang="vi-VN" altLang="vi-VN" sz="2400">
                <a:latin typeface="Arial" panose="020B0604020202020204" pitchFamily="34" charset="0"/>
                <a:cs typeface="Arial" panose="020B0604020202020204" pitchFamily="34" charset="0"/>
                <a:sym typeface="Wingdings" pitchFamily="2" charset="2"/>
              </a:rPr>
              <a:t>;</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Yêu cầu người lao động </a:t>
            </a:r>
            <a:r>
              <a:rPr lang="vi-VN" altLang="vi-VN" sz="2400">
                <a:solidFill>
                  <a:srgbClr val="FF0000"/>
                </a:solidFill>
                <a:latin typeface="Arial" panose="020B0604020202020204" pitchFamily="34" charset="0"/>
                <a:cs typeface="Arial" panose="020B0604020202020204" pitchFamily="34" charset="0"/>
                <a:sym typeface="Wingdings" pitchFamily="2" charset="2"/>
              </a:rPr>
              <a:t>thực hiện 5K</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p:txBody>
      </p:sp>
      <p:pic>
        <p:nvPicPr>
          <p:cNvPr id="25604" name="Picture 1">
            <a:extLst>
              <a:ext uri="{FF2B5EF4-FFF2-40B4-BE49-F238E27FC236}">
                <a16:creationId xmlns:a16="http://schemas.microsoft.com/office/drawing/2014/main" id="{4ACF33CC-B0B8-164C-9D58-7A8B1898CDAA}"/>
              </a:ext>
            </a:extLst>
          </p:cNvPr>
          <p:cNvPicPr>
            <a:picLocks noChangeAspect="1"/>
          </p:cNvPicPr>
          <p:nvPr/>
        </p:nvPicPr>
        <p:blipFill>
          <a:blip r:embed="rId3">
            <a:extLst>
              <a:ext uri="{28A0092B-C50C-407E-A947-70E740481C1C}">
                <a14:useLocalDpi xmlns:a14="http://schemas.microsoft.com/office/drawing/2010/main" val="0"/>
              </a:ext>
            </a:extLst>
          </a:blip>
          <a:srcRect l="-1393" t="10648" r="1393" b="45572"/>
          <a:stretch>
            <a:fillRect/>
          </a:stretch>
        </p:blipFill>
        <p:spPr bwMode="auto">
          <a:xfrm>
            <a:off x="3405188" y="4611688"/>
            <a:ext cx="4824412"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156767"/>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113CF9E2-F402-C64B-8431-04EE53C5C6B3}"/>
              </a:ext>
            </a:extLst>
          </p:cNvPr>
          <p:cNvSpPr/>
          <p:nvPr/>
        </p:nvSpPr>
        <p:spPr>
          <a:xfrm>
            <a:off x="0" y="2511425"/>
            <a:ext cx="11477625" cy="141922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a:latin typeface="Arial" panose="020B0604020202020204" pitchFamily="34" charset="0"/>
                <a:cs typeface="Arial" panose="020B0604020202020204" pitchFamily="34" charset="0"/>
              </a:rPr>
              <a:t>II. </a:t>
            </a:r>
            <a:r>
              <a:rPr lang="vi-VN" sz="3600" b="1">
                <a:cs typeface="Arial" panose="020B0604020202020204" pitchFamily="34" charset="0"/>
              </a:rPr>
              <a:t>Quy trình phát hiện và xử lý trường hợp mắc COVID-19 tại cơ sở giáo dục</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717114"/>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31D71B2C-D17B-5047-A4F9-58251A4E193E}"/>
              </a:ext>
            </a:extLst>
          </p:cNvPr>
          <p:cNvSpPr/>
          <p:nvPr/>
        </p:nvSpPr>
        <p:spPr>
          <a:xfrm>
            <a:off x="0" y="438150"/>
            <a:ext cx="10922000" cy="1103313"/>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400" b="1">
                <a:solidFill>
                  <a:schemeClr val="bg1"/>
                </a:solidFill>
                <a:latin typeface="Arial" panose="020B0604020202020204" pitchFamily="34" charset="0"/>
                <a:cs typeface="Arial" panose="020B0604020202020204" pitchFamily="34" charset="0"/>
              </a:rPr>
              <a:t>1. </a:t>
            </a:r>
            <a:r>
              <a:rPr lang="en-US" sz="3400" b="1" err="1">
                <a:solidFill>
                  <a:schemeClr val="bg1"/>
                </a:solidFill>
                <a:latin typeface="Arial" panose="020B0604020202020204" pitchFamily="34" charset="0"/>
                <a:cs typeface="Arial" panose="020B0604020202020204" pitchFamily="34" charset="0"/>
              </a:rPr>
              <a:t>Khi</a:t>
            </a:r>
            <a:r>
              <a:rPr lang="en-US" sz="3400" b="1">
                <a:solidFill>
                  <a:schemeClr val="bg1"/>
                </a:solidFill>
                <a:latin typeface="Arial" panose="020B0604020202020204" pitchFamily="34" charset="0"/>
                <a:cs typeface="Arial" panose="020B0604020202020204" pitchFamily="34" charset="0"/>
              </a:rPr>
              <a:t> </a:t>
            </a:r>
            <a:r>
              <a:rPr lang="vi-VN" sz="3400" b="1">
                <a:solidFill>
                  <a:schemeClr val="bg1"/>
                </a:solidFill>
                <a:cs typeface="Arial" panose="020B0604020202020204" pitchFamily="34" charset="0"/>
              </a:rPr>
              <a:t>phát hiện người nghi nhiễm </a:t>
            </a:r>
            <a:endParaRPr lang="en-US" sz="3400" b="1">
              <a:solidFill>
                <a:schemeClr val="bg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vi-VN" sz="3400" b="1">
                <a:solidFill>
                  <a:schemeClr val="bg1"/>
                </a:solidFill>
                <a:cs typeface="Arial" panose="020B0604020202020204" pitchFamily="34" charset="0"/>
              </a:rPr>
              <a:t>COVID-19 tại cơ sở giáo dục</a:t>
            </a:r>
            <a:endParaRPr lang="en-US" sz="3400" b="1">
              <a:solidFill>
                <a:schemeClr val="bg1"/>
              </a:solidFill>
              <a:latin typeface="Arial" panose="020B0604020202020204" pitchFamily="34" charset="0"/>
              <a:cs typeface="Arial" panose="020B0604020202020204" pitchFamily="34" charset="0"/>
            </a:endParaRPr>
          </a:p>
        </p:txBody>
      </p:sp>
      <p:sp>
        <p:nvSpPr>
          <p:cNvPr id="29699" name="Rectangle 6">
            <a:extLst>
              <a:ext uri="{FF2B5EF4-FFF2-40B4-BE49-F238E27FC236}">
                <a16:creationId xmlns:a16="http://schemas.microsoft.com/office/drawing/2014/main" id="{43762908-39A2-184E-892A-B6FC3A91CD65}"/>
              </a:ext>
            </a:extLst>
          </p:cNvPr>
          <p:cNvSpPr>
            <a:spLocks noChangeArrowheads="1"/>
          </p:cNvSpPr>
          <p:nvPr/>
        </p:nvSpPr>
        <p:spPr bwMode="auto">
          <a:xfrm>
            <a:off x="504825" y="2060575"/>
            <a:ext cx="108854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q"/>
            </a:pPr>
            <a:r>
              <a:rPr lang="vi-VN" altLang="vi-VN" sz="2400">
                <a:solidFill>
                  <a:srgbClr val="FF0000"/>
                </a:solidFill>
                <a:latin typeface="Arial" panose="020B0604020202020204" pitchFamily="34" charset="0"/>
                <a:cs typeface="Arial" panose="020B0604020202020204" pitchFamily="34" charset="0"/>
                <a:sym typeface="Wingdings" pitchFamily="2" charset="2"/>
              </a:rPr>
              <a:t>Thông báo </a:t>
            </a:r>
            <a:r>
              <a:rPr lang="vi-VN" altLang="vi-VN" sz="2400">
                <a:latin typeface="Arial" panose="020B0604020202020204" pitchFamily="34" charset="0"/>
                <a:cs typeface="Arial" panose="020B0604020202020204" pitchFamily="34" charset="0"/>
                <a:sym typeface="Wingdings" pitchFamily="2" charset="2"/>
              </a:rPr>
              <a:t>cho </a:t>
            </a:r>
            <a:r>
              <a:rPr lang="en-US" altLang="vi-VN" sz="2400">
                <a:cs typeface="Arial" panose="020B0604020202020204" pitchFamily="34" charset="0"/>
                <a:sym typeface="Wingdings" pitchFamily="2" charset="2"/>
              </a:rPr>
              <a:t>BCĐ PCD</a:t>
            </a:r>
            <a:r>
              <a:rPr lang="vi-VN" altLang="vi-VN" sz="2400">
                <a:latin typeface="Arial" panose="020B0604020202020204" pitchFamily="34" charset="0"/>
                <a:cs typeface="Arial" panose="020B0604020202020204" pitchFamily="34" charset="0"/>
                <a:sym typeface="Wingdings" pitchFamily="2" charset="2"/>
              </a:rPr>
              <a:t>, Tổ An toàn COVID-19 của cơ sở giáo dục.</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Chuyển người nghi ngờ mắc bệnh </a:t>
            </a:r>
            <a:r>
              <a:rPr lang="vi-VN" altLang="vi-VN" sz="2400">
                <a:solidFill>
                  <a:srgbClr val="FF0000"/>
                </a:solidFill>
                <a:latin typeface="Arial" panose="020B0604020202020204" pitchFamily="34" charset="0"/>
                <a:cs typeface="Arial" panose="020B0604020202020204" pitchFamily="34" charset="0"/>
                <a:sym typeface="Wingdings" pitchFamily="2" charset="2"/>
              </a:rPr>
              <a:t>đến phòng cách ly </a:t>
            </a:r>
            <a:r>
              <a:rPr lang="vi-VN" altLang="vi-VN" sz="2400">
                <a:latin typeface="Arial" panose="020B0604020202020204" pitchFamily="34" charset="0"/>
                <a:cs typeface="Arial" panose="020B0604020202020204" pitchFamily="34" charset="0"/>
                <a:sym typeface="Wingdings" pitchFamily="2" charset="2"/>
              </a:rPr>
              <a:t>tạm thời</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Nếu người nghi ngờ mắc bệnh là </a:t>
            </a:r>
            <a:r>
              <a:rPr lang="en-US" altLang="vi-VN" sz="2400">
                <a:cs typeface="Arial" panose="020B0604020202020204" pitchFamily="34" charset="0"/>
                <a:sym typeface="Wingdings" pitchFamily="2" charset="2"/>
              </a:rPr>
              <a:t>HS</a:t>
            </a:r>
            <a:r>
              <a:rPr lang="vi-VN" altLang="vi-VN" sz="2400">
                <a:latin typeface="Arial" panose="020B0604020202020204" pitchFamily="34" charset="0"/>
                <a:cs typeface="Arial" panose="020B0604020202020204" pitchFamily="34" charset="0"/>
                <a:sym typeface="Wingdings" pitchFamily="2" charset="2"/>
              </a:rPr>
              <a:t>, cơ sở giáo dục </a:t>
            </a:r>
            <a:r>
              <a:rPr lang="vi-VN" altLang="vi-VN" sz="2400">
                <a:solidFill>
                  <a:srgbClr val="FF0000"/>
                </a:solidFill>
                <a:latin typeface="Arial" panose="020B0604020202020204" pitchFamily="34" charset="0"/>
                <a:cs typeface="Arial" panose="020B0604020202020204" pitchFamily="34" charset="0"/>
                <a:sym typeface="Wingdings" pitchFamily="2" charset="2"/>
              </a:rPr>
              <a:t>thông báo ngay cho phụ huynh</a:t>
            </a:r>
            <a:r>
              <a:rPr lang="en-US" altLang="vi-VN" sz="2400">
                <a:cs typeface="Arial" panose="020B0604020202020204" pitchFamily="34" charset="0"/>
                <a:sym typeface="Wingdings" pitchFamily="2" charset="2"/>
              </a:rPr>
              <a:t>/</a:t>
            </a:r>
            <a:r>
              <a:rPr lang="vi-VN" altLang="vi-VN" sz="2400">
                <a:latin typeface="Arial" panose="020B0604020202020204" pitchFamily="34" charset="0"/>
                <a:cs typeface="Arial" panose="020B0604020202020204" pitchFamily="34" charset="0"/>
                <a:sym typeface="Wingdings" pitchFamily="2" charset="2"/>
              </a:rPr>
              <a:t>người giám hộ để phối hợp xử lý.</a:t>
            </a:r>
          </a:p>
          <a:p>
            <a:pPr algn="just" eaLnBrk="1" hangingPunct="1">
              <a:lnSpc>
                <a:spcPct val="150000"/>
              </a:lnSpc>
              <a:spcBef>
                <a:spcPct val="0"/>
              </a:spcBef>
              <a:buFont typeface="Wingdings" pitchFamily="2" charset="2"/>
              <a:buChar char="q"/>
            </a:pPr>
            <a:r>
              <a:rPr lang="vi-VN" altLang="vi-VN" sz="2400">
                <a:solidFill>
                  <a:srgbClr val="FF0000"/>
                </a:solidFill>
                <a:latin typeface="Arial" panose="020B0604020202020204" pitchFamily="34" charset="0"/>
                <a:cs typeface="Arial" panose="020B0604020202020204" pitchFamily="34" charset="0"/>
                <a:sym typeface="Wingdings" pitchFamily="2" charset="2"/>
              </a:rPr>
              <a:t>Lấy mẫu xét nghiệm nhanh kháng nguyên SARS-CoV-2 </a:t>
            </a:r>
            <a:r>
              <a:rPr lang="vi-VN" altLang="vi-VN" sz="2400">
                <a:latin typeface="Arial" panose="020B0604020202020204" pitchFamily="34" charset="0"/>
                <a:cs typeface="Arial" panose="020B0604020202020204" pitchFamily="34" charset="0"/>
                <a:sym typeface="Wingdings" pitchFamily="2" charset="2"/>
              </a:rPr>
              <a:t>cho người có triệu chứng nghi nhiễm COVID-19</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Liên</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hệ</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Trạm</a:t>
            </a:r>
            <a:r>
              <a:rPr lang="en-US" altLang="vi-VN" sz="2400">
                <a:latin typeface="Arial" panose="020B0604020202020204" pitchFamily="34" charset="0"/>
                <a:cs typeface="Arial" panose="020B0604020202020204" pitchFamily="34" charset="0"/>
                <a:sym typeface="Wingdings" pitchFamily="2" charset="2"/>
              </a:rPr>
              <a:t> y </a:t>
            </a:r>
            <a:r>
              <a:rPr lang="en-US" altLang="vi-VN" sz="2400" err="1">
                <a:latin typeface="Arial" panose="020B0604020202020204" pitchFamily="34" charset="0"/>
                <a:cs typeface="Arial" panose="020B0604020202020204" pitchFamily="34" charset="0"/>
                <a:sym typeface="Wingdings" pitchFamily="2" charset="2"/>
              </a:rPr>
              <a:t>tế</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phường</a:t>
            </a:r>
            <a:r>
              <a:rPr lang="en-US" altLang="vi-VN" sz="2400">
                <a:latin typeface="Arial" panose="020B0604020202020204" pitchFamily="34" charset="0"/>
                <a:cs typeface="Arial" panose="020B0604020202020204" pitchFamily="34" charset="0"/>
                <a:sym typeface="Wingdings" pitchFamily="2" charset="2"/>
              </a:rPr>
              <a:t> 14 </a:t>
            </a:r>
            <a:r>
              <a:rPr lang="en-US" altLang="vi-VN" sz="2400" err="1">
                <a:latin typeface="Arial" panose="020B0604020202020204" pitchFamily="34" charset="0"/>
                <a:cs typeface="Arial" panose="020B0604020202020204" pitchFamily="34" charset="0"/>
                <a:sym typeface="Wingdings" pitchFamily="2" charset="2"/>
              </a:rPr>
              <a:t>để</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thực</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hiện</a:t>
            </a:r>
            <a:r>
              <a:rPr lang="en-US" altLang="vi-VN" sz="2400">
                <a:latin typeface="Arial" panose="020B0604020202020204" pitchFamily="34" charset="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4251934049"/>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67A063BD-96D7-C446-B18D-128034381A19}"/>
              </a:ext>
            </a:extLst>
          </p:cNvPr>
          <p:cNvPicPr>
            <a:picLocks noChangeAspect="1"/>
          </p:cNvPicPr>
          <p:nvPr/>
        </p:nvPicPr>
        <p:blipFill>
          <a:blip r:embed="rId2">
            <a:extLst>
              <a:ext uri="{28A0092B-C50C-407E-A947-70E740481C1C}">
                <a14:useLocalDpi xmlns:a14="http://schemas.microsoft.com/office/drawing/2010/main" val="0"/>
              </a:ext>
            </a:extLst>
          </a:blip>
          <a:srcRect t="26372" b="57214"/>
          <a:stretch>
            <a:fillRect/>
          </a:stretch>
        </p:blipFill>
        <p:spPr bwMode="auto">
          <a:xfrm>
            <a:off x="3538538" y="4203700"/>
            <a:ext cx="84486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a:extLst>
              <a:ext uri="{FF2B5EF4-FFF2-40B4-BE49-F238E27FC236}">
                <a16:creationId xmlns:a16="http://schemas.microsoft.com/office/drawing/2014/main" id="{6CBF9DED-650B-A54B-ABF1-E1B921976F21}"/>
              </a:ext>
            </a:extLst>
          </p:cNvPr>
          <p:cNvPicPr>
            <a:picLocks noChangeAspect="1"/>
          </p:cNvPicPr>
          <p:nvPr/>
        </p:nvPicPr>
        <p:blipFill>
          <a:blip r:embed="rId3">
            <a:extLst>
              <a:ext uri="{28A0092B-C50C-407E-A947-70E740481C1C}">
                <a14:useLocalDpi xmlns:a14="http://schemas.microsoft.com/office/drawing/2010/main" val="0"/>
              </a:ext>
            </a:extLst>
          </a:blip>
          <a:srcRect l="14844" t="23564" r="7149" b="49442"/>
          <a:stretch>
            <a:fillRect/>
          </a:stretch>
        </p:blipFill>
        <p:spPr bwMode="auto">
          <a:xfrm rot="1599613" flipV="1">
            <a:off x="1111250" y="4699000"/>
            <a:ext cx="23256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8" name="Group 2">
            <a:extLst>
              <a:ext uri="{FF2B5EF4-FFF2-40B4-BE49-F238E27FC236}">
                <a16:creationId xmlns:a16="http://schemas.microsoft.com/office/drawing/2014/main" id="{CC2DE061-F587-954F-9159-2C708B5E2A06}"/>
              </a:ext>
            </a:extLst>
          </p:cNvPr>
          <p:cNvGrpSpPr>
            <a:grpSpLocks/>
          </p:cNvGrpSpPr>
          <p:nvPr/>
        </p:nvGrpSpPr>
        <p:grpSpPr bwMode="auto">
          <a:xfrm>
            <a:off x="246063" y="136525"/>
            <a:ext cx="8137525" cy="3930650"/>
            <a:chOff x="245660" y="136477"/>
            <a:chExt cx="8137172" cy="3930556"/>
          </a:xfrm>
        </p:grpSpPr>
        <p:pic>
          <p:nvPicPr>
            <p:cNvPr id="31749" name="Picture 5">
              <a:extLst>
                <a:ext uri="{FF2B5EF4-FFF2-40B4-BE49-F238E27FC236}">
                  <a16:creationId xmlns:a16="http://schemas.microsoft.com/office/drawing/2014/main" id="{818F95E8-9E3C-C947-9415-970D9B35C4B7}"/>
                </a:ext>
              </a:extLst>
            </p:cNvPr>
            <p:cNvPicPr>
              <a:picLocks noChangeAspect="1"/>
            </p:cNvPicPr>
            <p:nvPr/>
          </p:nvPicPr>
          <p:blipFill>
            <a:blip r:embed="rId2">
              <a:extLst>
                <a:ext uri="{28A0092B-C50C-407E-A947-70E740481C1C}">
                  <a14:useLocalDpi xmlns:a14="http://schemas.microsoft.com/office/drawing/2010/main" val="0"/>
                </a:ext>
              </a:extLst>
            </a:blip>
            <a:srcRect b="73701"/>
            <a:stretch>
              <a:fillRect/>
            </a:stretch>
          </p:blipFill>
          <p:spPr bwMode="auto">
            <a:xfrm>
              <a:off x="245660" y="136477"/>
              <a:ext cx="8137172" cy="393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1CDEC11-107E-954C-BA22-923CF16E81C2}"/>
                </a:ext>
              </a:extLst>
            </p:cNvPr>
            <p:cNvSpPr/>
            <p:nvPr/>
          </p:nvSpPr>
          <p:spPr>
            <a:xfrm>
              <a:off x="245660" y="409520"/>
              <a:ext cx="504803" cy="55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a:solidFill>
                    <a:schemeClr val="bg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1155636629"/>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a:extLst>
              <a:ext uri="{FF2B5EF4-FFF2-40B4-BE49-F238E27FC236}">
                <a16:creationId xmlns:a16="http://schemas.microsoft.com/office/drawing/2014/main" id="{B2663E6B-10F4-EB46-B039-D37AA9A04204}"/>
              </a:ext>
            </a:extLst>
          </p:cNvPr>
          <p:cNvPicPr>
            <a:picLocks noChangeAspect="1"/>
          </p:cNvPicPr>
          <p:nvPr/>
        </p:nvPicPr>
        <p:blipFill>
          <a:blip r:embed="rId2">
            <a:extLst>
              <a:ext uri="{28A0092B-C50C-407E-A947-70E740481C1C}">
                <a14:useLocalDpi xmlns:a14="http://schemas.microsoft.com/office/drawing/2010/main" val="0"/>
              </a:ext>
            </a:extLst>
          </a:blip>
          <a:srcRect t="42786" b="31677"/>
          <a:stretch>
            <a:fillRect/>
          </a:stretch>
        </p:blipFill>
        <p:spPr bwMode="auto">
          <a:xfrm>
            <a:off x="490538" y="792163"/>
            <a:ext cx="11260137"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940276"/>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EAF4973F-4D04-B241-8B3F-1D6498C5A5E2}"/>
              </a:ext>
            </a:extLst>
          </p:cNvPr>
          <p:cNvPicPr>
            <a:picLocks noChangeAspect="1"/>
          </p:cNvPicPr>
          <p:nvPr/>
        </p:nvPicPr>
        <p:blipFill>
          <a:blip r:embed="rId2">
            <a:extLst>
              <a:ext uri="{28A0092B-C50C-407E-A947-70E740481C1C}">
                <a14:useLocalDpi xmlns:a14="http://schemas.microsoft.com/office/drawing/2010/main" val="0"/>
              </a:ext>
            </a:extLst>
          </a:blip>
          <a:srcRect t="68452"/>
          <a:stretch>
            <a:fillRect/>
          </a:stretch>
        </p:blipFill>
        <p:spPr bwMode="auto">
          <a:xfrm>
            <a:off x="923925" y="520700"/>
            <a:ext cx="10387013" cy="601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009323"/>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0C374E2A-6415-8F4B-B8EC-672B2B13C6A7}"/>
              </a:ext>
            </a:extLst>
          </p:cNvPr>
          <p:cNvPicPr>
            <a:picLocks noChangeAspect="1"/>
          </p:cNvPicPr>
          <p:nvPr/>
        </p:nvPicPr>
        <p:blipFill>
          <a:blip r:embed="rId2">
            <a:extLst>
              <a:ext uri="{28A0092B-C50C-407E-A947-70E740481C1C}">
                <a14:useLocalDpi xmlns:a14="http://schemas.microsoft.com/office/drawing/2010/main" val="0"/>
              </a:ext>
            </a:extLst>
          </a:blip>
          <a:srcRect t="30812" b="48889"/>
          <a:stretch>
            <a:fillRect/>
          </a:stretch>
        </p:blipFill>
        <p:spPr bwMode="auto">
          <a:xfrm>
            <a:off x="3227388" y="3876675"/>
            <a:ext cx="86360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a:extLst>
              <a:ext uri="{FF2B5EF4-FFF2-40B4-BE49-F238E27FC236}">
                <a16:creationId xmlns:a16="http://schemas.microsoft.com/office/drawing/2014/main" id="{CEE7534D-9582-0A43-8279-F55517AE4530}"/>
              </a:ext>
            </a:extLst>
          </p:cNvPr>
          <p:cNvPicPr>
            <a:picLocks noChangeAspect="1"/>
          </p:cNvPicPr>
          <p:nvPr/>
        </p:nvPicPr>
        <p:blipFill>
          <a:blip r:embed="rId3">
            <a:extLst>
              <a:ext uri="{28A0092B-C50C-407E-A947-70E740481C1C}">
                <a14:useLocalDpi xmlns:a14="http://schemas.microsoft.com/office/drawing/2010/main" val="0"/>
              </a:ext>
            </a:extLst>
          </a:blip>
          <a:srcRect l="14844" t="23564" r="7149" b="49442"/>
          <a:stretch>
            <a:fillRect/>
          </a:stretch>
        </p:blipFill>
        <p:spPr bwMode="auto">
          <a:xfrm rot="1599613" flipV="1">
            <a:off x="909638" y="4370388"/>
            <a:ext cx="23272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0" name="Group 1">
            <a:extLst>
              <a:ext uri="{FF2B5EF4-FFF2-40B4-BE49-F238E27FC236}">
                <a16:creationId xmlns:a16="http://schemas.microsoft.com/office/drawing/2014/main" id="{913C25C9-4A29-7343-AEB2-07B238315C9E}"/>
              </a:ext>
            </a:extLst>
          </p:cNvPr>
          <p:cNvGrpSpPr>
            <a:grpSpLocks/>
          </p:cNvGrpSpPr>
          <p:nvPr/>
        </p:nvGrpSpPr>
        <p:grpSpPr bwMode="auto">
          <a:xfrm>
            <a:off x="439738" y="287338"/>
            <a:ext cx="7026275" cy="3457575"/>
            <a:chOff x="439985" y="286602"/>
            <a:chExt cx="7025340" cy="3458495"/>
          </a:xfrm>
        </p:grpSpPr>
        <p:pic>
          <p:nvPicPr>
            <p:cNvPr id="34821" name="Picture 3">
              <a:extLst>
                <a:ext uri="{FF2B5EF4-FFF2-40B4-BE49-F238E27FC236}">
                  <a16:creationId xmlns:a16="http://schemas.microsoft.com/office/drawing/2014/main" id="{7DAA2AF2-CA77-2441-B92A-F25EEF76B06E}"/>
                </a:ext>
              </a:extLst>
            </p:cNvPr>
            <p:cNvPicPr>
              <a:picLocks noChangeAspect="1"/>
            </p:cNvPicPr>
            <p:nvPr/>
          </p:nvPicPr>
          <p:blipFill>
            <a:blip r:embed="rId2">
              <a:extLst>
                <a:ext uri="{28A0092B-C50C-407E-A947-70E740481C1C}">
                  <a14:useLocalDpi xmlns:a14="http://schemas.microsoft.com/office/drawing/2010/main" val="0"/>
                </a:ext>
              </a:extLst>
            </a:blip>
            <a:srcRect b="69154"/>
            <a:stretch>
              <a:fillRect/>
            </a:stretch>
          </p:blipFill>
          <p:spPr bwMode="auto">
            <a:xfrm>
              <a:off x="439985" y="286602"/>
              <a:ext cx="7025340" cy="345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207A0A0-3697-0940-81D1-34E0EB4C3E1A}"/>
                </a:ext>
              </a:extLst>
            </p:cNvPr>
            <p:cNvSpPr/>
            <p:nvPr/>
          </p:nvSpPr>
          <p:spPr>
            <a:xfrm>
              <a:off x="487604" y="559725"/>
              <a:ext cx="504758" cy="558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a:solidFill>
                    <a:schemeClr val="bg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786331493"/>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2">
            <a:extLst>
              <a:ext uri="{FF2B5EF4-FFF2-40B4-BE49-F238E27FC236}">
                <a16:creationId xmlns:a16="http://schemas.microsoft.com/office/drawing/2014/main" id="{61114192-CD61-0145-9D2B-C2601CC8E1C9}"/>
              </a:ext>
            </a:extLst>
          </p:cNvPr>
          <p:cNvSpPr txBox="1">
            <a:spLocks/>
          </p:cNvSpPr>
          <p:nvPr/>
        </p:nvSpPr>
        <p:spPr bwMode="auto">
          <a:xfrm>
            <a:off x="1185863" y="1527175"/>
            <a:ext cx="1017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buFont typeface="Arial" panose="020B0604020202020204" pitchFamily="34" charset="0"/>
              <a:buNone/>
            </a:pPr>
            <a:r>
              <a:rPr lang="en-US" altLang="en-US" sz="2400" b="1" err="1">
                <a:latin typeface="Arial" panose="020B0604020202020204" pitchFamily="34" charset="0"/>
                <a:cs typeface="Arial" panose="020B0604020202020204" pitchFamily="34" charset="0"/>
              </a:rPr>
              <a:t>Nghị</a:t>
            </a:r>
            <a:r>
              <a:rPr lang="en-US" altLang="en-US" sz="2400" b="1">
                <a:latin typeface="Arial" panose="020B0604020202020204" pitchFamily="34" charset="0"/>
                <a:cs typeface="Arial" panose="020B0604020202020204" pitchFamily="34" charset="0"/>
              </a:rPr>
              <a:t> </a:t>
            </a:r>
            <a:r>
              <a:rPr lang="en-US" altLang="en-US" sz="2400" b="1" err="1">
                <a:latin typeface="Arial" panose="020B0604020202020204" pitchFamily="34" charset="0"/>
                <a:cs typeface="Arial" panose="020B0604020202020204" pitchFamily="34" charset="0"/>
              </a:rPr>
              <a:t>quyết</a:t>
            </a:r>
            <a:r>
              <a:rPr lang="en-US" altLang="en-US" sz="2400" b="1">
                <a:latin typeface="Arial" panose="020B0604020202020204" pitchFamily="34" charset="0"/>
                <a:cs typeface="Arial" panose="020B0604020202020204" pitchFamily="34" charset="0"/>
              </a:rPr>
              <a:t> </a:t>
            </a:r>
            <a:r>
              <a:rPr lang="en-US" altLang="en-US" sz="2400" b="1" err="1">
                <a:latin typeface="Arial" panose="020B0604020202020204" pitchFamily="34" charset="0"/>
                <a:cs typeface="Arial" panose="020B0604020202020204" pitchFamily="34" charset="0"/>
              </a:rPr>
              <a:t>số</a:t>
            </a:r>
            <a:r>
              <a:rPr lang="en-US" altLang="en-US" sz="2400" b="1">
                <a:latin typeface="Arial" panose="020B0604020202020204" pitchFamily="34" charset="0"/>
                <a:cs typeface="Arial" panose="020B0604020202020204" pitchFamily="34" charset="0"/>
              </a:rPr>
              <a:t> 128/NQ-CP </a:t>
            </a:r>
            <a:r>
              <a:rPr lang="en-US" altLang="en-US" sz="2400" err="1">
                <a:latin typeface="Arial" panose="020B0604020202020204" pitchFamily="34" charset="0"/>
                <a:cs typeface="Arial" panose="020B0604020202020204" pitchFamily="34" charset="0"/>
              </a:rPr>
              <a:t>ngày</a:t>
            </a:r>
            <a:r>
              <a:rPr lang="en-US" altLang="en-US" sz="2400">
                <a:latin typeface="Arial" panose="020B0604020202020204" pitchFamily="34" charset="0"/>
                <a:cs typeface="Arial" panose="020B0604020202020204" pitchFamily="34" charset="0"/>
              </a:rPr>
              <a:t> 11/10/2021 </a:t>
            </a:r>
            <a:r>
              <a:rPr lang="en-US" altLang="en-US" sz="2400" err="1">
                <a:latin typeface="Arial" panose="020B0604020202020204" pitchFamily="34" charset="0"/>
                <a:cs typeface="Arial" panose="020B0604020202020204" pitchFamily="34" charset="0"/>
              </a:rPr>
              <a:t>của</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Chính</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phủ</a:t>
            </a:r>
            <a:r>
              <a:rPr lang="en-US" altLang="en-US" sz="2400">
                <a:latin typeface="Arial" panose="020B0604020202020204" pitchFamily="34" charset="0"/>
                <a:cs typeface="Arial" panose="020B0604020202020204" pitchFamily="34" charset="0"/>
              </a:rPr>
              <a:t> ban </a:t>
            </a:r>
            <a:r>
              <a:rPr lang="en-US" altLang="en-US" sz="2400" err="1">
                <a:latin typeface="Arial" panose="020B0604020202020204" pitchFamily="34" charset="0"/>
                <a:cs typeface="Arial" panose="020B0604020202020204" pitchFamily="34" charset="0"/>
              </a:rPr>
              <a:t>hành</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Quy</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định</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tạm</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thời</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Thích</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ứng</a:t>
            </a:r>
            <a:r>
              <a:rPr lang="en-US" altLang="en-US" sz="2400">
                <a:latin typeface="Arial" panose="020B0604020202020204" pitchFamily="34" charset="0"/>
                <a:cs typeface="Arial" panose="020B0604020202020204" pitchFamily="34" charset="0"/>
              </a:rPr>
              <a:t> an </a:t>
            </a:r>
            <a:r>
              <a:rPr lang="en-US" altLang="en-US" sz="2400" err="1">
                <a:latin typeface="Arial" panose="020B0604020202020204" pitchFamily="34" charset="0"/>
                <a:cs typeface="Arial" panose="020B0604020202020204" pitchFamily="34" charset="0"/>
              </a:rPr>
              <a:t>toàn</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linh</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hoạt</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kiểm</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soát</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hiệu</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quả</a:t>
            </a:r>
            <a:r>
              <a:rPr lang="en-US" altLang="en-US" sz="2400">
                <a:latin typeface="Arial" panose="020B0604020202020204" pitchFamily="34" charset="0"/>
                <a:cs typeface="Arial" panose="020B0604020202020204" pitchFamily="34" charset="0"/>
              </a:rPr>
              <a:t> </a:t>
            </a:r>
            <a:r>
              <a:rPr lang="en-US" altLang="en-US" sz="2400" err="1">
                <a:latin typeface="Arial" panose="020B0604020202020204" pitchFamily="34" charset="0"/>
                <a:cs typeface="Arial" panose="020B0604020202020204" pitchFamily="34" charset="0"/>
              </a:rPr>
              <a:t>dịch</a:t>
            </a:r>
            <a:r>
              <a:rPr lang="en-US" altLang="en-US" sz="2400">
                <a:latin typeface="Arial" panose="020B0604020202020204" pitchFamily="34" charset="0"/>
                <a:cs typeface="Arial" panose="020B0604020202020204" pitchFamily="34" charset="0"/>
              </a:rPr>
              <a:t> COVID-19.</a:t>
            </a:r>
          </a:p>
        </p:txBody>
      </p:sp>
      <p:sp>
        <p:nvSpPr>
          <p:cNvPr id="8195" name="Rectangle 4">
            <a:extLst>
              <a:ext uri="{FF2B5EF4-FFF2-40B4-BE49-F238E27FC236}">
                <a16:creationId xmlns:a16="http://schemas.microsoft.com/office/drawing/2014/main" id="{C7BC82BF-315F-B94D-A078-AA2DA6378411}"/>
              </a:ext>
            </a:extLst>
          </p:cNvPr>
          <p:cNvSpPr>
            <a:spLocks noChangeArrowheads="1"/>
          </p:cNvSpPr>
          <p:nvPr/>
        </p:nvSpPr>
        <p:spPr bwMode="auto">
          <a:xfrm>
            <a:off x="1185863" y="2886075"/>
            <a:ext cx="1010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err="1">
                <a:latin typeface="Arial" panose="020B0604020202020204" pitchFamily="34" charset="0"/>
                <a:ea typeface="Calibri" panose="020F0502020204030204" pitchFamily="34" charset="0"/>
                <a:cs typeface="Arial" panose="020B0604020202020204" pitchFamily="34" charset="0"/>
              </a:rPr>
              <a:t>Quyết</a:t>
            </a:r>
            <a:r>
              <a:rPr lang="en-US" altLang="en-US" sz="2400" b="1">
                <a:latin typeface="Arial" panose="020B0604020202020204" pitchFamily="34" charset="0"/>
                <a:ea typeface="Calibri" panose="020F0502020204030204" pitchFamily="34" charset="0"/>
                <a:cs typeface="Arial" panose="020B0604020202020204" pitchFamily="34" charset="0"/>
              </a:rPr>
              <a:t> </a:t>
            </a:r>
            <a:r>
              <a:rPr lang="en-US" altLang="en-US" sz="2400" b="1" err="1">
                <a:latin typeface="Arial" panose="020B0604020202020204" pitchFamily="34" charset="0"/>
                <a:ea typeface="Calibri" panose="020F0502020204030204" pitchFamily="34" charset="0"/>
                <a:cs typeface="Arial" panose="020B0604020202020204" pitchFamily="34" charset="0"/>
              </a:rPr>
              <a:t>định</a:t>
            </a:r>
            <a:r>
              <a:rPr lang="en-US" altLang="en-US" sz="2400" b="1">
                <a:latin typeface="Arial" panose="020B0604020202020204" pitchFamily="34" charset="0"/>
                <a:ea typeface="Calibri" panose="020F0502020204030204" pitchFamily="34" charset="0"/>
                <a:cs typeface="Arial" panose="020B0604020202020204" pitchFamily="34" charset="0"/>
              </a:rPr>
              <a:t> </a:t>
            </a:r>
            <a:r>
              <a:rPr lang="en-US" altLang="en-US" sz="2400" b="1" err="1">
                <a:latin typeface="Arial" panose="020B0604020202020204" pitchFamily="34" charset="0"/>
                <a:ea typeface="Calibri" panose="020F0502020204030204" pitchFamily="34" charset="0"/>
                <a:cs typeface="Arial" panose="020B0604020202020204" pitchFamily="34" charset="0"/>
              </a:rPr>
              <a:t>số</a:t>
            </a:r>
            <a:r>
              <a:rPr lang="en-US" altLang="en-US" sz="2400" b="1">
                <a:latin typeface="Arial" panose="020B0604020202020204" pitchFamily="34" charset="0"/>
                <a:ea typeface="Calibri" panose="020F0502020204030204" pitchFamily="34" charset="0"/>
                <a:cs typeface="Arial" panose="020B0604020202020204" pitchFamily="34" charset="0"/>
              </a:rPr>
              <a:t> 4800/QĐ-BYT </a:t>
            </a:r>
            <a:r>
              <a:rPr lang="en-US" altLang="en-US" sz="2400" err="1">
                <a:latin typeface="Arial" panose="020B0604020202020204" pitchFamily="34" charset="0"/>
                <a:ea typeface="Calibri" panose="020F0502020204030204" pitchFamily="34" charset="0"/>
                <a:cs typeface="Arial" panose="020B0604020202020204" pitchFamily="34" charset="0"/>
              </a:rPr>
              <a:t>ngày</a:t>
            </a:r>
            <a:r>
              <a:rPr lang="en-US" altLang="en-US" sz="2400">
                <a:latin typeface="Arial" panose="020B0604020202020204" pitchFamily="34" charset="0"/>
                <a:ea typeface="Calibri" panose="020F0502020204030204" pitchFamily="34" charset="0"/>
                <a:cs typeface="Arial" panose="020B0604020202020204" pitchFamily="34" charset="0"/>
              </a:rPr>
              <a:t> 12/10/2021 </a:t>
            </a:r>
            <a:r>
              <a:rPr lang="en-US" altLang="en-US" sz="2400" err="1">
                <a:latin typeface="Arial" panose="020B0604020202020204" pitchFamily="34" charset="0"/>
                <a:ea typeface="Calibri" panose="020F0502020204030204" pitchFamily="34" charset="0"/>
                <a:cs typeface="Arial" panose="020B0604020202020204" pitchFamily="34" charset="0"/>
              </a:rPr>
              <a:t>của</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Bộ</a:t>
            </a:r>
            <a:r>
              <a:rPr lang="en-US" altLang="en-US" sz="2400">
                <a:latin typeface="Arial" panose="020B0604020202020204" pitchFamily="34" charset="0"/>
                <a:ea typeface="Calibri" panose="020F0502020204030204" pitchFamily="34" charset="0"/>
                <a:cs typeface="Arial" panose="020B0604020202020204" pitchFamily="34" charset="0"/>
              </a:rPr>
              <a:t> Y </a:t>
            </a:r>
            <a:r>
              <a:rPr lang="en-US" altLang="en-US" sz="2400" err="1">
                <a:latin typeface="Arial" panose="020B0604020202020204" pitchFamily="34" charset="0"/>
                <a:ea typeface="Calibri" panose="020F0502020204030204" pitchFamily="34" charset="0"/>
                <a:cs typeface="Arial" panose="020B0604020202020204" pitchFamily="34" charset="0"/>
              </a:rPr>
              <a:t>tế</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về</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chuyên</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môn</a:t>
            </a:r>
            <a:r>
              <a:rPr lang="en-US" altLang="en-US" sz="2400">
                <a:latin typeface="Arial" panose="020B0604020202020204" pitchFamily="34" charset="0"/>
                <a:ea typeface="Calibri" panose="020F0502020204030204" pitchFamily="34" charset="0"/>
                <a:cs typeface="Arial" panose="020B0604020202020204" pitchFamily="34" charset="0"/>
              </a:rPr>
              <a:t> y </a:t>
            </a:r>
            <a:r>
              <a:rPr lang="en-US" altLang="en-US" sz="2400" err="1">
                <a:latin typeface="Arial" panose="020B0604020202020204" pitchFamily="34" charset="0"/>
                <a:ea typeface="Calibri" panose="020F0502020204030204" pitchFamily="34" charset="0"/>
                <a:cs typeface="Arial" panose="020B0604020202020204" pitchFamily="34" charset="0"/>
              </a:rPr>
              <a:t>tế</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thực</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hiện</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Nghị</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quyết</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số</a:t>
            </a:r>
            <a:r>
              <a:rPr lang="en-US" altLang="en-US" sz="2400">
                <a:latin typeface="Arial" panose="020B0604020202020204" pitchFamily="34" charset="0"/>
                <a:ea typeface="Calibri" panose="020F0502020204030204" pitchFamily="34" charset="0"/>
                <a:cs typeface="Arial" panose="020B0604020202020204" pitchFamily="34" charset="0"/>
              </a:rPr>
              <a:t> 128/NQ-CP </a:t>
            </a:r>
            <a:r>
              <a:rPr lang="en-US" altLang="en-US" sz="2400" err="1">
                <a:latin typeface="Arial" panose="020B0604020202020204" pitchFamily="34" charset="0"/>
                <a:ea typeface="Calibri" panose="020F0502020204030204" pitchFamily="34" charset="0"/>
                <a:cs typeface="Arial" panose="020B0604020202020204" pitchFamily="34" charset="0"/>
              </a:rPr>
              <a:t>ngày</a:t>
            </a:r>
            <a:r>
              <a:rPr lang="en-US" altLang="en-US" sz="2400">
                <a:latin typeface="Arial" panose="020B0604020202020204" pitchFamily="34" charset="0"/>
                <a:ea typeface="Calibri" panose="020F0502020204030204" pitchFamily="34" charset="0"/>
                <a:cs typeface="Arial" panose="020B0604020202020204" pitchFamily="34" charset="0"/>
              </a:rPr>
              <a:t> 11/10/2021 </a:t>
            </a:r>
            <a:r>
              <a:rPr lang="en-US" altLang="en-US" sz="2400" err="1">
                <a:latin typeface="Arial" panose="020B0604020202020204" pitchFamily="34" charset="0"/>
                <a:ea typeface="Calibri" panose="020F0502020204030204" pitchFamily="34" charset="0"/>
                <a:cs typeface="Arial" panose="020B0604020202020204" pitchFamily="34" charset="0"/>
              </a:rPr>
              <a:t>của</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Chính</a:t>
            </a:r>
            <a:r>
              <a:rPr lang="en-US" altLang="en-US" sz="2400">
                <a:latin typeface="Arial" panose="020B0604020202020204" pitchFamily="34" charset="0"/>
                <a:ea typeface="Calibri" panose="020F0502020204030204" pitchFamily="34" charset="0"/>
                <a:cs typeface="Arial" panose="020B0604020202020204" pitchFamily="34" charset="0"/>
              </a:rPr>
              <a:t> </a:t>
            </a:r>
            <a:r>
              <a:rPr lang="en-US" altLang="en-US" sz="2400" err="1">
                <a:latin typeface="Arial" panose="020B0604020202020204" pitchFamily="34" charset="0"/>
                <a:ea typeface="Calibri" panose="020F0502020204030204" pitchFamily="34" charset="0"/>
                <a:cs typeface="Arial" panose="020B0604020202020204" pitchFamily="34" charset="0"/>
              </a:rPr>
              <a:t>phủ</a:t>
            </a:r>
            <a:endParaRPr lang="en-US" altLang="en-US" sz="2400">
              <a:latin typeface="Arial" panose="020B0604020202020204" pitchFamily="34" charset="0"/>
              <a:ea typeface="Calibri" panose="020F0502020204030204" pitchFamily="34" charset="0"/>
              <a:cs typeface="Arial" panose="020B0604020202020204" pitchFamily="34" charset="0"/>
            </a:endParaRPr>
          </a:p>
        </p:txBody>
      </p:sp>
      <p:sp>
        <p:nvSpPr>
          <p:cNvPr id="8196" name="Rectangle 5">
            <a:extLst>
              <a:ext uri="{FF2B5EF4-FFF2-40B4-BE49-F238E27FC236}">
                <a16:creationId xmlns:a16="http://schemas.microsoft.com/office/drawing/2014/main" id="{8860F407-9457-EE42-970F-354D459FB70A}"/>
              </a:ext>
            </a:extLst>
          </p:cNvPr>
          <p:cNvSpPr>
            <a:spLocks noChangeArrowheads="1"/>
          </p:cNvSpPr>
          <p:nvPr/>
        </p:nvSpPr>
        <p:spPr bwMode="auto">
          <a:xfrm>
            <a:off x="1185863" y="4365625"/>
            <a:ext cx="10102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a:latin typeface="Arial" panose="020B0604020202020204" pitchFamily="34" charset="0"/>
                <a:ea typeface="Calibri" panose="020F0502020204030204" pitchFamily="34" charset="0"/>
                <a:cs typeface="Arial" panose="020B0604020202020204" pitchFamily="34" charset="0"/>
              </a:rPr>
              <a:t>Kế hoạch số 3997/KH-UBND </a:t>
            </a:r>
            <a:r>
              <a:rPr lang="en-US" altLang="en-US" sz="2400">
                <a:latin typeface="Arial" panose="020B0604020202020204" pitchFamily="34" charset="0"/>
                <a:ea typeface="Calibri" panose="020F0502020204030204" pitchFamily="34" charset="0"/>
                <a:cs typeface="Arial" panose="020B0604020202020204" pitchFamily="34" charset="0"/>
              </a:rPr>
              <a:t>ngày 30/11/2021 của UBND Thành phố về tổ chức học tập trực tiếp tại các cơ sở giáo dục trên địa bàn TPHCM</a:t>
            </a:r>
          </a:p>
        </p:txBody>
      </p:sp>
      <p:sp>
        <p:nvSpPr>
          <p:cNvPr id="8197" name="Rectangle 6">
            <a:extLst>
              <a:ext uri="{FF2B5EF4-FFF2-40B4-BE49-F238E27FC236}">
                <a16:creationId xmlns:a16="http://schemas.microsoft.com/office/drawing/2014/main" id="{9429543C-0903-6740-B80E-FE47CE6FF950}"/>
              </a:ext>
            </a:extLst>
          </p:cNvPr>
          <p:cNvSpPr>
            <a:spLocks noChangeArrowheads="1"/>
          </p:cNvSpPr>
          <p:nvPr/>
        </p:nvSpPr>
        <p:spPr bwMode="auto">
          <a:xfrm>
            <a:off x="1185863" y="5475288"/>
            <a:ext cx="10102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a:latin typeface="Arial" panose="020B0604020202020204" pitchFamily="34" charset="0"/>
                <a:ea typeface="Calibri" panose="020F0502020204030204" pitchFamily="34" charset="0"/>
                <a:cs typeface="Arial" panose="020B0604020202020204" pitchFamily="34" charset="0"/>
              </a:rPr>
              <a:t>Công văn số 9038/SYT-NVY </a:t>
            </a:r>
            <a:r>
              <a:rPr lang="en-US" altLang="en-US" sz="2400">
                <a:latin typeface="Arial" panose="020B0604020202020204" pitchFamily="34" charset="0"/>
                <a:ea typeface="Calibri" panose="020F0502020204030204" pitchFamily="34" charset="0"/>
                <a:cs typeface="Arial" panose="020B0604020202020204" pitchFamily="34" charset="0"/>
              </a:rPr>
              <a:t>ngày 03/12/2021 của Sở Y tế về hướng dẫn tạm thời phương án kiểm soát dịch COVID-19 trong trường học</a:t>
            </a:r>
          </a:p>
        </p:txBody>
      </p:sp>
      <p:sp>
        <p:nvSpPr>
          <p:cNvPr id="9" name="Pentagon 8">
            <a:extLst>
              <a:ext uri="{FF2B5EF4-FFF2-40B4-BE49-F238E27FC236}">
                <a16:creationId xmlns:a16="http://schemas.microsoft.com/office/drawing/2014/main" id="{EF181585-5CBC-0A4E-ACA0-3B3121BE257D}"/>
              </a:ext>
            </a:extLst>
          </p:cNvPr>
          <p:cNvSpPr/>
          <p:nvPr/>
        </p:nvSpPr>
        <p:spPr>
          <a:xfrm>
            <a:off x="196850" y="511175"/>
            <a:ext cx="10923588" cy="738188"/>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err="1">
                <a:solidFill>
                  <a:schemeClr val="bg1"/>
                </a:solidFill>
                <a:latin typeface="Arial" panose="020B0604020202020204" pitchFamily="34" charset="0"/>
                <a:cs typeface="Arial" panose="020B0604020202020204" pitchFamily="34" charset="0"/>
              </a:rPr>
              <a:t>Cơ</a:t>
            </a:r>
            <a:r>
              <a:rPr lang="en-US" sz="3600" b="1">
                <a:solidFill>
                  <a:schemeClr val="bg1"/>
                </a:solidFill>
                <a:latin typeface="Arial" panose="020B0604020202020204" pitchFamily="34" charset="0"/>
                <a:cs typeface="Arial" panose="020B0604020202020204" pitchFamily="34" charset="0"/>
              </a:rPr>
              <a:t> </a:t>
            </a:r>
            <a:r>
              <a:rPr lang="en-US" sz="3600" b="1" err="1">
                <a:solidFill>
                  <a:schemeClr val="bg1"/>
                </a:solidFill>
                <a:latin typeface="Arial" panose="020B0604020202020204" pitchFamily="34" charset="0"/>
                <a:cs typeface="Arial" panose="020B0604020202020204" pitchFamily="34" charset="0"/>
              </a:rPr>
              <a:t>sở</a:t>
            </a:r>
            <a:r>
              <a:rPr lang="en-US" sz="3600" b="1">
                <a:solidFill>
                  <a:schemeClr val="bg1"/>
                </a:solidFill>
                <a:latin typeface="Arial" panose="020B0604020202020204" pitchFamily="34" charset="0"/>
                <a:cs typeface="Arial" panose="020B0604020202020204" pitchFamily="34" charset="0"/>
              </a:rPr>
              <a:t> </a:t>
            </a:r>
            <a:r>
              <a:rPr lang="en-US" sz="3600" b="1" err="1">
                <a:solidFill>
                  <a:schemeClr val="bg1"/>
                </a:solidFill>
                <a:latin typeface="Arial" panose="020B0604020202020204" pitchFamily="34" charset="0"/>
                <a:cs typeface="Arial" panose="020B0604020202020204" pitchFamily="34" charset="0"/>
              </a:rPr>
              <a:t>pháp</a:t>
            </a:r>
            <a:r>
              <a:rPr lang="en-US" sz="3600" b="1">
                <a:solidFill>
                  <a:schemeClr val="bg1"/>
                </a:solidFill>
                <a:latin typeface="Arial" panose="020B0604020202020204" pitchFamily="34" charset="0"/>
                <a:cs typeface="Arial" panose="020B0604020202020204" pitchFamily="34" charset="0"/>
              </a:rPr>
              <a:t> </a:t>
            </a:r>
            <a:r>
              <a:rPr lang="en-US" sz="3600" b="1" err="1">
                <a:solidFill>
                  <a:schemeClr val="bg1"/>
                </a:solidFill>
                <a:latin typeface="Arial" panose="020B0604020202020204" pitchFamily="34" charset="0"/>
                <a:cs typeface="Arial" panose="020B0604020202020204" pitchFamily="34" charset="0"/>
              </a:rPr>
              <a:t>lý</a:t>
            </a:r>
            <a:endParaRPr lang="en-US" sz="3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868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E348F5B8-C8D3-6544-B16E-6BFA7DFDC6FD}"/>
              </a:ext>
            </a:extLst>
          </p:cNvPr>
          <p:cNvPicPr>
            <a:picLocks noChangeAspect="1"/>
          </p:cNvPicPr>
          <p:nvPr/>
        </p:nvPicPr>
        <p:blipFill>
          <a:blip r:embed="rId2">
            <a:extLst>
              <a:ext uri="{28A0092B-C50C-407E-A947-70E740481C1C}">
                <a14:useLocalDpi xmlns:a14="http://schemas.microsoft.com/office/drawing/2010/main" val="0"/>
              </a:ext>
            </a:extLst>
          </a:blip>
          <a:srcRect t="50746"/>
          <a:stretch>
            <a:fillRect/>
          </a:stretch>
        </p:blipFill>
        <p:spPr bwMode="auto">
          <a:xfrm>
            <a:off x="2132013" y="136525"/>
            <a:ext cx="8294687"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706830"/>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E65BF0C5-6B2E-1147-B971-ADB6276BD2D2}"/>
              </a:ext>
            </a:extLst>
          </p:cNvPr>
          <p:cNvSpPr/>
          <p:nvPr/>
        </p:nvSpPr>
        <p:spPr>
          <a:xfrm>
            <a:off x="0" y="2511425"/>
            <a:ext cx="11477625" cy="141922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a:latin typeface="Arial" panose="020B0604020202020204" pitchFamily="34" charset="0"/>
                <a:cs typeface="Arial" panose="020B0604020202020204" pitchFamily="34" charset="0"/>
              </a:rPr>
              <a:t>III. </a:t>
            </a:r>
            <a:r>
              <a:rPr lang="vi-VN" sz="3600" b="1">
                <a:cs typeface="Arial" panose="020B0604020202020204" pitchFamily="34" charset="0"/>
              </a:rPr>
              <a:t>Hướng dẫn vệ sinh khử khuẩn phòng</a:t>
            </a:r>
            <a:r>
              <a:rPr lang="en-US" sz="3600" b="1">
                <a:cs typeface="Arial" panose="020B0604020202020204" pitchFamily="34" charset="0"/>
              </a:rPr>
              <a:t>,</a:t>
            </a:r>
            <a:r>
              <a:rPr lang="vi-VN" sz="3600" b="1">
                <a:cs typeface="Arial" panose="020B0604020202020204" pitchFamily="34" charset="0"/>
              </a:rPr>
              <a:t> chống dịch COVID-19 </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245137"/>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166C0547-7612-4B45-949A-AE7893D90EB0}"/>
              </a:ext>
            </a:extLst>
          </p:cNvPr>
          <p:cNvSpPr/>
          <p:nvPr/>
        </p:nvSpPr>
        <p:spPr>
          <a:xfrm>
            <a:off x="0" y="300038"/>
            <a:ext cx="11668125" cy="111918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400" b="1">
                <a:solidFill>
                  <a:schemeClr val="bg1"/>
                </a:solidFill>
                <a:cs typeface="Arial" panose="020B0604020202020204" pitchFamily="34" charset="0"/>
              </a:rPr>
              <a:t>1.Cách pha dung dịch khử khuẩn </a:t>
            </a:r>
            <a:endParaRPr lang="en-US" sz="3400" b="1">
              <a:solidFill>
                <a:schemeClr val="bg1"/>
              </a:solidFill>
              <a:cs typeface="Arial" panose="020B0604020202020204" pitchFamily="34" charset="0"/>
            </a:endParaRPr>
          </a:p>
          <a:p>
            <a:pPr algn="ctr" eaLnBrk="1" fontAlgn="auto" hangingPunct="1">
              <a:spcBef>
                <a:spcPts val="0"/>
              </a:spcBef>
              <a:spcAft>
                <a:spcPts val="0"/>
              </a:spcAft>
              <a:defRPr/>
            </a:pPr>
            <a:r>
              <a:rPr lang="vi-VN" sz="3400" b="1">
                <a:solidFill>
                  <a:schemeClr val="bg1"/>
                </a:solidFill>
                <a:cs typeface="Arial" panose="020B0604020202020204" pitchFamily="34" charset="0"/>
              </a:rPr>
              <a:t>từ hóa chất chứa c</a:t>
            </a:r>
            <a:r>
              <a:rPr lang="en-US" sz="3400" b="1">
                <a:solidFill>
                  <a:schemeClr val="bg1"/>
                </a:solidFill>
                <a:latin typeface="Arial" panose="020B0604020202020204" pitchFamily="34" charset="0"/>
                <a:cs typeface="Arial" panose="020B0604020202020204" pitchFamily="34" charset="0"/>
              </a:rPr>
              <a:t>h</a:t>
            </a:r>
            <a:r>
              <a:rPr lang="vi-VN" sz="3400" b="1">
                <a:solidFill>
                  <a:schemeClr val="bg1"/>
                </a:solidFill>
                <a:cs typeface="Arial" panose="020B0604020202020204" pitchFamily="34" charset="0"/>
              </a:rPr>
              <a:t>lo</a:t>
            </a:r>
            <a:endParaRPr lang="en-US" sz="3400" b="1">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2FB3D67-1FE5-EB43-9F15-21F311DAB75E}"/>
              </a:ext>
            </a:extLst>
          </p:cNvPr>
          <p:cNvSpPr>
            <a:spLocks noRot="1" noChangeAspect="1" noMove="1" noResize="1" noEditPoints="1" noAdjustHandles="1" noChangeArrowheads="1" noChangeShapeType="1" noTextEdit="1"/>
          </p:cNvSpPr>
          <p:nvPr/>
        </p:nvSpPr>
        <p:spPr>
          <a:xfrm>
            <a:off x="453075" y="1419367"/>
            <a:ext cx="11215761" cy="2991781"/>
          </a:xfrm>
          <a:prstGeom prst="rect">
            <a:avLst/>
          </a:prstGeom>
          <a:blipFill>
            <a:blip r:embed="rId3"/>
            <a:stretch>
              <a:fillRect l="-707" r="-870" b="-2240"/>
            </a:stretch>
          </a:blipFill>
        </p:spPr>
        <p:txBody>
          <a:bodyPr/>
          <a:lstStyle/>
          <a:p>
            <a:pPr>
              <a:defRPr/>
            </a:pPr>
            <a:r>
              <a:rPr lang="en-US">
                <a:noFill/>
              </a:rPr>
              <a:t> </a:t>
            </a:r>
          </a:p>
        </p:txBody>
      </p:sp>
      <p:graphicFrame>
        <p:nvGraphicFramePr>
          <p:cNvPr id="2" name="Table 1">
            <a:extLst>
              <a:ext uri="{FF2B5EF4-FFF2-40B4-BE49-F238E27FC236}">
                <a16:creationId xmlns:a16="http://schemas.microsoft.com/office/drawing/2014/main" id="{A5477554-AA49-0D41-8124-C1A638A6D179}"/>
              </a:ext>
            </a:extLst>
          </p:cNvPr>
          <p:cNvGraphicFramePr>
            <a:graphicFrameLocks noGrp="1"/>
          </p:cNvGraphicFramePr>
          <p:nvPr/>
        </p:nvGraphicFramePr>
        <p:xfrm>
          <a:off x="452438" y="4389438"/>
          <a:ext cx="10739437" cy="2159000"/>
        </p:xfrm>
        <a:graphic>
          <a:graphicData uri="http://schemas.openxmlformats.org/drawingml/2006/table">
            <a:tbl>
              <a:tblPr firstRow="1" firstCol="1" bandRow="1">
                <a:tableStyleId>{5C22544A-7EE6-4342-B048-85BDC9FD1C3A}</a:tableStyleId>
              </a:tblPr>
              <a:tblGrid>
                <a:gridCol w="5450029">
                  <a:extLst>
                    <a:ext uri="{9D8B030D-6E8A-4147-A177-3AD203B41FA5}">
                      <a16:colId xmlns:a16="http://schemas.microsoft.com/office/drawing/2014/main" val="20000"/>
                    </a:ext>
                  </a:extLst>
                </a:gridCol>
                <a:gridCol w="2897820">
                  <a:extLst>
                    <a:ext uri="{9D8B030D-6E8A-4147-A177-3AD203B41FA5}">
                      <a16:colId xmlns:a16="http://schemas.microsoft.com/office/drawing/2014/main" val="20001"/>
                    </a:ext>
                  </a:extLst>
                </a:gridCol>
                <a:gridCol w="2391588">
                  <a:extLst>
                    <a:ext uri="{9D8B030D-6E8A-4147-A177-3AD203B41FA5}">
                      <a16:colId xmlns:a16="http://schemas.microsoft.com/office/drawing/2014/main" val="20002"/>
                    </a:ext>
                  </a:extLst>
                </a:gridCol>
              </a:tblGrid>
              <a:tr h="729488">
                <a:tc rowSpan="2">
                  <a:txBody>
                    <a:bodyPr/>
                    <a:lstStyle/>
                    <a:p>
                      <a:pPr algn="ctr">
                        <a:spcAft>
                          <a:spcPts val="0"/>
                        </a:spcAft>
                      </a:pPr>
                      <a:r>
                        <a:rPr lang="en-US" sz="2200">
                          <a:effectLst/>
                          <a:latin typeface="Arial" panose="020B0604020202020204" pitchFamily="34" charset="0"/>
                          <a:cs typeface="Arial" panose="020B0604020202020204" pitchFamily="34" charset="0"/>
                        </a:rPr>
                        <a:t>Tên hóa chất</a:t>
                      </a:r>
                    </a:p>
                    <a:p>
                      <a:pPr algn="ctr">
                        <a:spcAft>
                          <a:spcPts val="0"/>
                        </a:spcAft>
                      </a:pPr>
                      <a:r>
                        <a:rPr lang="en-US" sz="2200">
                          <a:effectLst/>
                          <a:latin typeface="Arial" panose="020B0604020202020204" pitchFamily="34" charset="0"/>
                          <a:cs typeface="Arial" panose="020B0604020202020204" pitchFamily="34" charset="0"/>
                        </a:rPr>
                        <a:t>(hàm lượng chlo hoạt tính)</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spcAft>
                          <a:spcPts val="0"/>
                        </a:spcAft>
                      </a:pPr>
                      <a:r>
                        <a:rPr lang="en-US" sz="2200">
                          <a:effectLst/>
                          <a:latin typeface="Arial" panose="020B0604020202020204" pitchFamily="34" charset="0"/>
                          <a:cs typeface="Arial" panose="020B0604020202020204" pitchFamily="34" charset="0"/>
                        </a:rPr>
                        <a:t>Lượng hóa chất cần để pha 10 lít dung dịch có nồng độ clo hoạt tính</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0000"/>
                  </a:ext>
                </a:extLst>
              </a:tr>
              <a:tr h="335279">
                <a:tc vMerge="1">
                  <a:txBody>
                    <a:bodyPr/>
                    <a:lstStyle/>
                    <a:p>
                      <a:endParaRPr lang="en-US"/>
                    </a:p>
                  </a:txBody>
                  <a:tcPr/>
                </a:tc>
                <a:tc>
                  <a:txBody>
                    <a:bodyPr/>
                    <a:lstStyle/>
                    <a:p>
                      <a:pPr algn="ctr">
                        <a:spcAft>
                          <a:spcPts val="0"/>
                        </a:spcAft>
                      </a:pPr>
                      <a:r>
                        <a:rPr lang="en-US" sz="2200" b="1">
                          <a:effectLst/>
                          <a:latin typeface="Arial" panose="020B0604020202020204" pitchFamily="34" charset="0"/>
                          <a:cs typeface="Arial" panose="020B0604020202020204" pitchFamily="34" charset="0"/>
                        </a:rPr>
                        <a:t>0,05%</a:t>
                      </a:r>
                      <a:endParaRPr lang="en-US" sz="2200" b="1">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ctr">
                        <a:spcAft>
                          <a:spcPts val="0"/>
                        </a:spcAft>
                      </a:pPr>
                      <a:r>
                        <a:rPr lang="en-US" sz="2200" b="1">
                          <a:effectLst/>
                          <a:latin typeface="Arial" panose="020B0604020202020204" pitchFamily="34" charset="0"/>
                          <a:cs typeface="Arial" panose="020B0604020202020204" pitchFamily="34" charset="0"/>
                        </a:rPr>
                        <a:t>0,1%</a:t>
                      </a:r>
                      <a:endParaRPr lang="en-US" sz="2200" b="1">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10001"/>
                  </a:ext>
                </a:extLst>
              </a:tr>
              <a:tr h="364744">
                <a:tc>
                  <a:txBody>
                    <a:bodyPr/>
                    <a:lstStyle/>
                    <a:p>
                      <a:pPr>
                        <a:spcAft>
                          <a:spcPts val="0"/>
                        </a:spcAft>
                      </a:pPr>
                      <a:r>
                        <a:rPr lang="en-US" sz="2200" b="0">
                          <a:effectLst/>
                          <a:latin typeface="Arial" panose="020B0604020202020204" pitchFamily="34" charset="0"/>
                          <a:cs typeface="Arial" panose="020B0604020202020204" pitchFamily="34" charset="0"/>
                        </a:rPr>
                        <a:t>Chloramin B 25%</a:t>
                      </a:r>
                      <a:endParaRPr lang="en-US" sz="2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n-US" sz="2200">
                          <a:effectLst/>
                          <a:latin typeface="Arial" panose="020B0604020202020204" pitchFamily="34" charset="0"/>
                          <a:cs typeface="Arial" panose="020B0604020202020204" pitchFamily="34" charset="0"/>
                        </a:rPr>
                        <a:t>20g</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n-US" sz="2200">
                          <a:effectLst/>
                          <a:latin typeface="Arial" panose="020B0604020202020204" pitchFamily="34" charset="0"/>
                          <a:cs typeface="Arial" panose="020B0604020202020204" pitchFamily="34" charset="0"/>
                        </a:rPr>
                        <a:t>40g</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64744">
                <a:tc>
                  <a:txBody>
                    <a:bodyPr/>
                    <a:lstStyle/>
                    <a:p>
                      <a:pPr>
                        <a:spcAft>
                          <a:spcPts val="0"/>
                        </a:spcAft>
                      </a:pPr>
                      <a:r>
                        <a:rPr lang="en-US" sz="2200" b="0">
                          <a:effectLst/>
                          <a:latin typeface="Arial" panose="020B0604020202020204" pitchFamily="34" charset="0"/>
                          <a:cs typeface="Arial" panose="020B0604020202020204" pitchFamily="34" charset="0"/>
                        </a:rPr>
                        <a:t>Canxi HypoCloride (70%)</a:t>
                      </a:r>
                      <a:endParaRPr lang="en-US" sz="2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n-US" sz="2200">
                          <a:effectLst/>
                          <a:latin typeface="Arial" panose="020B0604020202020204" pitchFamily="34" charset="0"/>
                          <a:cs typeface="Arial" panose="020B0604020202020204" pitchFamily="34" charset="0"/>
                        </a:rPr>
                        <a:t>7,2g</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n-US" sz="2200">
                          <a:effectLst/>
                          <a:latin typeface="Arial" panose="020B0604020202020204" pitchFamily="34" charset="0"/>
                          <a:cs typeface="Arial" panose="020B0604020202020204" pitchFamily="34" charset="0"/>
                        </a:rPr>
                        <a:t>14,4g</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364744">
                <a:tc>
                  <a:txBody>
                    <a:bodyPr/>
                    <a:lstStyle/>
                    <a:p>
                      <a:pPr>
                        <a:spcAft>
                          <a:spcPts val="0"/>
                        </a:spcAft>
                      </a:pPr>
                      <a:r>
                        <a:rPr lang="en-US" sz="2200" b="0">
                          <a:effectLst/>
                          <a:latin typeface="Arial" panose="020B0604020202020204" pitchFamily="34" charset="0"/>
                          <a:cs typeface="Arial" panose="020B0604020202020204" pitchFamily="34" charset="0"/>
                        </a:rPr>
                        <a:t>Bột Natri dichloroisocianurate (60%)</a:t>
                      </a:r>
                      <a:endParaRPr lang="en-US" sz="2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n-US" sz="2200">
                          <a:effectLst/>
                          <a:latin typeface="Arial" panose="020B0604020202020204" pitchFamily="34" charset="0"/>
                          <a:cs typeface="Arial" panose="020B0604020202020204" pitchFamily="34" charset="0"/>
                        </a:rPr>
                        <a:t>8,4g</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n-US" sz="2200">
                          <a:effectLst/>
                          <a:latin typeface="Arial" panose="020B0604020202020204" pitchFamily="34" charset="0"/>
                          <a:cs typeface="Arial" panose="020B0604020202020204" pitchFamily="34" charset="0"/>
                        </a:rPr>
                        <a:t>16,8g</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785322"/>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69" name="Group 53">
            <a:extLst>
              <a:ext uri="{FF2B5EF4-FFF2-40B4-BE49-F238E27FC236}">
                <a16:creationId xmlns:a16="http://schemas.microsoft.com/office/drawing/2014/main" id="{05D97669-46CA-474B-9AC2-76353BA7F67B}"/>
              </a:ext>
            </a:extLst>
          </p:cNvPr>
          <p:cNvGraphicFramePr>
            <a:graphicFrameLocks noGrp="1"/>
          </p:cNvGraphicFramePr>
          <p:nvPr/>
        </p:nvGraphicFramePr>
        <p:xfrm>
          <a:off x="344488" y="876300"/>
          <a:ext cx="11528425" cy="5467350"/>
        </p:xfrm>
        <a:graphic>
          <a:graphicData uri="http://schemas.openxmlformats.org/drawingml/2006/table">
            <a:tbl>
              <a:tblPr/>
              <a:tblGrid>
                <a:gridCol w="4186237">
                  <a:extLst>
                    <a:ext uri="{9D8B030D-6E8A-4147-A177-3AD203B41FA5}">
                      <a16:colId xmlns:a16="http://schemas.microsoft.com/office/drawing/2014/main" val="20000"/>
                    </a:ext>
                  </a:extLst>
                </a:gridCol>
                <a:gridCol w="2116138">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gridCol w="1787525">
                  <a:extLst>
                    <a:ext uri="{9D8B030D-6E8A-4147-A177-3AD203B41FA5}">
                      <a16:colId xmlns:a16="http://schemas.microsoft.com/office/drawing/2014/main" val="20003"/>
                    </a:ext>
                  </a:extLst>
                </a:gridCol>
                <a:gridCol w="2114550">
                  <a:extLst>
                    <a:ext uri="{9D8B030D-6E8A-4147-A177-3AD203B41FA5}">
                      <a16:colId xmlns:a16="http://schemas.microsoft.com/office/drawing/2014/main" val="20004"/>
                    </a:ext>
                  </a:extLst>
                </a:gridCol>
              </a:tblGrid>
              <a:tr h="441325">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Áp dụng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EAEC"/>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Tần suất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EAEC"/>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Nồng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độ</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chlor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EAEC"/>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Cách pha dung dịch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EAEC"/>
                    </a:solidFill>
                  </a:tcPr>
                </a:tc>
                <a:tc hMerge="1">
                  <a:txBody>
                    <a:bodyPr/>
                    <a:lstStyle/>
                    <a:p>
                      <a:endParaRPr lang="en-US"/>
                    </a:p>
                  </a:txBody>
                  <a:tcPr/>
                </a:tc>
                <a:extLst>
                  <a:ext uri="{0D108BD9-81ED-4DB2-BD59-A6C34878D82A}">
                    <a16:rowId xmlns:a16="http://schemas.microsoft.com/office/drawing/2014/main" val="10000"/>
                  </a:ext>
                </a:extLst>
              </a:tr>
              <a:tr h="7937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Chloramin B/1 lít nước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EA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Nước Javel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trên nhãn 5%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EAEC"/>
                    </a:solidFill>
                  </a:tcPr>
                </a:tc>
                <a:extLst>
                  <a:ext uri="{0D108BD9-81ED-4DB2-BD59-A6C34878D82A}">
                    <a16:rowId xmlns:a16="http://schemas.microsoft.com/office/drawing/2014/main" val="10001"/>
                  </a:ext>
                </a:extLst>
              </a:tr>
              <a:tr h="1146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 Đồ </a:t>
                      </a: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dung, </a:t>
                      </a:r>
                      <a:r>
                        <a:rPr kumimoji="0" lang="vi-VN"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bếp ăn</a:t>
                      </a:r>
                      <a:endPar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(bề mặt nhiễm bẩn ít)</a:t>
                      </a:r>
                      <a:endPar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 Ngâm dụng cụ trong 20 phút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mỗi ngày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8000"/>
                          </a:solidFill>
                          <a:effectLst/>
                          <a:latin typeface="Arial" panose="020B0604020202020204" pitchFamily="34" charset="0"/>
                          <a:cs typeface="Arial" panose="020B0604020202020204" pitchFamily="34" charset="0"/>
                        </a:rPr>
                        <a:t>mỗi tuần</a:t>
                      </a:r>
                      <a:endPar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0.05%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½ muỗng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cà phê</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1 phần javel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99 phần nước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986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 </a:t>
                      </a: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K</a:t>
                      </a:r>
                      <a:r>
                        <a:rPr kumimoji="0" lang="vi-VN"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hử khuẩn khi có </a:t>
                      </a: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ca </a:t>
                      </a:r>
                      <a:r>
                        <a:rPr kumimoji="0" lang="vi-VN"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bệnh </a:t>
                      </a:r>
                      <a:endPar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  (</a:t>
                      </a:r>
                      <a:r>
                        <a:rPr kumimoji="0" lang="vi-VN"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bề mặt nhiễm bẩn nhiều</a:t>
                      </a: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 Ngâm dụng cụ trong 10 phút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Thực hiện ngay khi phát hiện ca bệnh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1 muỗng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cà phê</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1 phần javel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FF"/>
                          </a:solidFill>
                          <a:effectLst/>
                          <a:latin typeface="Arial" panose="020B0604020202020204" pitchFamily="34" charset="0"/>
                          <a:cs typeface="Arial" panose="020B0604020202020204" pitchFamily="34" charset="0"/>
                        </a:rPr>
                        <a:t>49 phần nước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793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2200" b="0" i="0" u="none" strike="noStrike" cap="none" normalizeH="0" baseline="0">
                          <a:ln>
                            <a:noFill/>
                          </a:ln>
                          <a:solidFill>
                            <a:srgbClr val="800000"/>
                          </a:solidFill>
                          <a:effectLst/>
                          <a:latin typeface="Arial" panose="020B0604020202020204" pitchFamily="34" charset="0"/>
                          <a:cs typeface="Arial" panose="020B0604020202020204" pitchFamily="34" charset="0"/>
                        </a:rPr>
                        <a:t>Khử khuẩn khi có bệnh</a:t>
                      </a:r>
                      <a:endPar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 Xử lý máu, dịch tiết ít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800000"/>
                          </a:solidFill>
                          <a:effectLst/>
                          <a:latin typeface="Arial" panose="020B0604020202020204" pitchFamily="34" charset="0"/>
                          <a:cs typeface="Arial" panose="020B0604020202020204" pitchFamily="34" charset="0"/>
                        </a:rPr>
                        <a:t>mỗi ngày</a:t>
                      </a:r>
                      <a:endPar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xử lý ngay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4_5 muỗng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cà phê</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1 phần javel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9 phần nước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93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X</a:t>
                      </a:r>
                      <a:r>
                        <a:rPr kumimoji="0" lang="vi-VN"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ử lý máu, dịch tiết </a:t>
                      </a: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nhiều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xử lý ngay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10 muỗng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cà phê</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1 phần javel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4 phần nước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1002" name="Text Box 54">
            <a:extLst>
              <a:ext uri="{FF2B5EF4-FFF2-40B4-BE49-F238E27FC236}">
                <a16:creationId xmlns:a16="http://schemas.microsoft.com/office/drawing/2014/main" id="{4CF53297-6B3A-F04B-92CD-8E7B2C0C3C4D}"/>
              </a:ext>
            </a:extLst>
          </p:cNvPr>
          <p:cNvSpPr txBox="1">
            <a:spLocks noChangeArrowheads="1"/>
          </p:cNvSpPr>
          <p:nvPr/>
        </p:nvSpPr>
        <p:spPr bwMode="auto">
          <a:xfrm>
            <a:off x="1524000" y="6370638"/>
            <a:ext cx="9024938" cy="4000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vi-VN" sz="2000" b="1">
                <a:solidFill>
                  <a:srgbClr val="CC0000"/>
                </a:solidFill>
                <a:latin typeface="Arial" panose="020B0604020202020204" pitchFamily="34" charset="0"/>
                <a:cs typeface="Arial" panose="020B0604020202020204" pitchFamily="34" charset="0"/>
              </a:rPr>
              <a:t>Số phần nước  =  (nồng độ clor ghi trên nhãn/nồng độ chlor cần pha) - 1</a:t>
            </a:r>
          </a:p>
        </p:txBody>
      </p:sp>
      <p:sp>
        <p:nvSpPr>
          <p:cNvPr id="6" name="Pentagon 5">
            <a:extLst>
              <a:ext uri="{FF2B5EF4-FFF2-40B4-BE49-F238E27FC236}">
                <a16:creationId xmlns:a16="http://schemas.microsoft.com/office/drawing/2014/main" id="{4DAE69E2-BAA4-4D4F-97BE-2FA51CDF0D2B}"/>
              </a:ext>
            </a:extLst>
          </p:cNvPr>
          <p:cNvSpPr/>
          <p:nvPr/>
        </p:nvSpPr>
        <p:spPr>
          <a:xfrm>
            <a:off x="0" y="120650"/>
            <a:ext cx="10922000" cy="6159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400" b="1">
                <a:solidFill>
                  <a:schemeClr val="bg1"/>
                </a:solidFill>
                <a:latin typeface="Arial" panose="020B0604020202020204" pitchFamily="34" charset="0"/>
                <a:cs typeface="Arial" panose="020B0604020202020204" pitchFamily="34" charset="0"/>
              </a:rPr>
              <a:t>Bảng tóm tắt chất khử khuẩn và vệ sinh-khử khuẩn</a:t>
            </a:r>
          </a:p>
        </p:txBody>
      </p:sp>
    </p:spTree>
    <p:extLst>
      <p:ext uri="{BB962C8B-B14F-4D97-AF65-F5344CB8AC3E}">
        <p14:creationId xmlns:p14="http://schemas.microsoft.com/office/powerpoint/2010/main" val="244810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EEC07F6B-4806-B344-9B80-CACE535FE68C}"/>
              </a:ext>
            </a:extLst>
          </p:cNvPr>
          <p:cNvSpPr/>
          <p:nvPr/>
        </p:nvSpPr>
        <p:spPr>
          <a:xfrm>
            <a:off x="0" y="384175"/>
            <a:ext cx="10922000" cy="7366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400" b="1">
                <a:solidFill>
                  <a:schemeClr val="bg1"/>
                </a:solidFill>
                <a:latin typeface="Arial" panose="020B0604020202020204" pitchFamily="34" charset="0"/>
                <a:cs typeface="Arial" panose="020B0604020202020204" pitchFamily="34" charset="0"/>
              </a:rPr>
              <a:t>2. Vị trí và tần suất khử khuẩn</a:t>
            </a:r>
          </a:p>
        </p:txBody>
      </p:sp>
      <p:graphicFrame>
        <p:nvGraphicFramePr>
          <p:cNvPr id="2" name="Table 1">
            <a:extLst>
              <a:ext uri="{FF2B5EF4-FFF2-40B4-BE49-F238E27FC236}">
                <a16:creationId xmlns:a16="http://schemas.microsoft.com/office/drawing/2014/main" id="{27E75532-75D6-2E44-B0E6-68349AFF0EB0}"/>
              </a:ext>
            </a:extLst>
          </p:cNvPr>
          <p:cNvGraphicFramePr>
            <a:graphicFrameLocks noGrp="1"/>
          </p:cNvGraphicFramePr>
          <p:nvPr/>
        </p:nvGraphicFramePr>
        <p:xfrm>
          <a:off x="474663" y="1355725"/>
          <a:ext cx="10704512" cy="5167313"/>
        </p:xfrm>
        <a:graphic>
          <a:graphicData uri="http://schemas.openxmlformats.org/drawingml/2006/table">
            <a:tbl>
              <a:tblPr firstRow="1" bandRow="1">
                <a:tableStyleId>{5C22544A-7EE6-4342-B048-85BDC9FD1C3A}</a:tableStyleId>
              </a:tblPr>
              <a:tblGrid>
                <a:gridCol w="836216">
                  <a:extLst>
                    <a:ext uri="{9D8B030D-6E8A-4147-A177-3AD203B41FA5}">
                      <a16:colId xmlns:a16="http://schemas.microsoft.com/office/drawing/2014/main" val="20000"/>
                    </a:ext>
                  </a:extLst>
                </a:gridCol>
                <a:gridCol w="7669238">
                  <a:extLst>
                    <a:ext uri="{9D8B030D-6E8A-4147-A177-3AD203B41FA5}">
                      <a16:colId xmlns:a16="http://schemas.microsoft.com/office/drawing/2014/main" val="20001"/>
                    </a:ext>
                  </a:extLst>
                </a:gridCol>
                <a:gridCol w="2199058">
                  <a:extLst>
                    <a:ext uri="{9D8B030D-6E8A-4147-A177-3AD203B41FA5}">
                      <a16:colId xmlns:a16="http://schemas.microsoft.com/office/drawing/2014/main" val="20002"/>
                    </a:ext>
                  </a:extLst>
                </a:gridCol>
              </a:tblGrid>
              <a:tr h="633205">
                <a:tc>
                  <a:txBody>
                    <a:bodyPr/>
                    <a:lstStyle/>
                    <a:p>
                      <a:pPr algn="ctr"/>
                      <a:r>
                        <a:rPr lang="en-US" sz="2400">
                          <a:latin typeface="Arial" panose="020B0604020202020204" pitchFamily="34" charset="0"/>
                          <a:cs typeface="Arial" panose="020B0604020202020204" pitchFamily="34" charset="0"/>
                        </a:rPr>
                        <a:t>STT</a:t>
                      </a:r>
                    </a:p>
                  </a:txBody>
                  <a:tcPr marL="91430" marR="91430" marT="45719" marB="45719" anchor="ctr"/>
                </a:tc>
                <a:tc>
                  <a:txBody>
                    <a:bodyPr/>
                    <a:lstStyle/>
                    <a:p>
                      <a:pPr algn="ctr"/>
                      <a:r>
                        <a:rPr lang="en-US" sz="2400">
                          <a:latin typeface="Arial" panose="020B0604020202020204" pitchFamily="34" charset="0"/>
                          <a:cs typeface="Arial" panose="020B0604020202020204" pitchFamily="34" charset="0"/>
                        </a:rPr>
                        <a:t>Vị</a:t>
                      </a:r>
                      <a:r>
                        <a:rPr lang="en-US" sz="2400" baseline="0">
                          <a:latin typeface="Arial" panose="020B0604020202020204" pitchFamily="34" charset="0"/>
                          <a:cs typeface="Arial" panose="020B0604020202020204" pitchFamily="34" charset="0"/>
                        </a:rPr>
                        <a:t> trí</a:t>
                      </a:r>
                      <a:endParaRPr lang="en-US" sz="2400">
                        <a:latin typeface="Arial" panose="020B0604020202020204" pitchFamily="34" charset="0"/>
                        <a:cs typeface="Arial" panose="020B0604020202020204" pitchFamily="34" charset="0"/>
                      </a:endParaRPr>
                    </a:p>
                  </a:txBody>
                  <a:tcPr marL="91430" marR="91430" marT="45719" marB="45719" anchor="ctr"/>
                </a:tc>
                <a:tc>
                  <a:txBody>
                    <a:bodyPr/>
                    <a:lstStyle/>
                    <a:p>
                      <a:pPr algn="ctr"/>
                      <a:r>
                        <a:rPr lang="en-US" sz="2400">
                          <a:latin typeface="Arial" panose="020B0604020202020204" pitchFamily="34" charset="0"/>
                          <a:cs typeface="Arial" panose="020B0604020202020204" pitchFamily="34" charset="0"/>
                        </a:rPr>
                        <a:t>Tần</a:t>
                      </a:r>
                      <a:r>
                        <a:rPr lang="en-US" sz="2400" baseline="0">
                          <a:latin typeface="Arial" panose="020B0604020202020204" pitchFamily="34" charset="0"/>
                          <a:cs typeface="Arial" panose="020B0604020202020204" pitchFamily="34" charset="0"/>
                        </a:rPr>
                        <a:t> suất</a:t>
                      </a:r>
                      <a:endParaRPr lang="en-US" sz="2400">
                        <a:latin typeface="Arial" panose="020B0604020202020204" pitchFamily="34" charset="0"/>
                        <a:cs typeface="Arial" panose="020B0604020202020204" pitchFamily="34" charset="0"/>
                      </a:endParaRPr>
                    </a:p>
                  </a:txBody>
                  <a:tcPr marL="91430" marR="91430" marT="45719" marB="45719" anchor="ctr"/>
                </a:tc>
                <a:extLst>
                  <a:ext uri="{0D108BD9-81ED-4DB2-BD59-A6C34878D82A}">
                    <a16:rowId xmlns:a16="http://schemas.microsoft.com/office/drawing/2014/main" val="10000"/>
                  </a:ext>
                </a:extLst>
              </a:tr>
              <a:tr h="1055050">
                <a:tc>
                  <a:txBody>
                    <a:bodyPr/>
                    <a:lstStyle/>
                    <a:p>
                      <a:pPr algn="ctr"/>
                      <a:r>
                        <a:rPr lang="en-US" sz="2400">
                          <a:latin typeface="Arial" panose="020B0604020202020204" pitchFamily="34" charset="0"/>
                          <a:cs typeface="Arial" panose="020B0604020202020204" pitchFamily="34" charset="0"/>
                        </a:rPr>
                        <a:t>1</a:t>
                      </a:r>
                    </a:p>
                  </a:txBody>
                  <a:tcPr marL="91430" marR="91430" marT="45719" marB="45719" anchor="ctr"/>
                </a:tc>
                <a:tc>
                  <a:txBody>
                    <a:bodyPr/>
                    <a:lstStyle/>
                    <a:p>
                      <a:pPr algn="just"/>
                      <a:r>
                        <a:rPr lang="en-US" sz="2400" kern="1200">
                          <a:solidFill>
                            <a:schemeClr val="dk1"/>
                          </a:solidFill>
                          <a:effectLst/>
                          <a:latin typeface="Arial" panose="020B0604020202020204" pitchFamily="34" charset="0"/>
                          <a:ea typeface="+mn-ea"/>
                          <a:cs typeface="Arial" panose="020B0604020202020204" pitchFamily="34" charset="0"/>
                        </a:rPr>
                        <a:t>Nền nhà, bàn ghế, các đồ vật, các bề mặt có tiếp xúc trong phòng học, phòng ăn</a:t>
                      </a:r>
                      <a:endParaRPr lang="en-US" sz="2400">
                        <a:latin typeface="Arial" panose="020B0604020202020204" pitchFamily="34" charset="0"/>
                        <a:cs typeface="Arial" panose="020B0604020202020204" pitchFamily="34" charset="0"/>
                      </a:endParaRPr>
                    </a:p>
                  </a:txBody>
                  <a:tcPr marL="91430" marR="91430" marT="45719" marB="45719" anchor="ctr"/>
                </a:tc>
                <a:tc>
                  <a:txBody>
                    <a:bodyPr/>
                    <a:lstStyle/>
                    <a:p>
                      <a:pPr algn="ctr"/>
                      <a:r>
                        <a:rPr lang="en-US" sz="2400" b="0" kern="1200">
                          <a:solidFill>
                            <a:schemeClr val="dk1"/>
                          </a:solidFill>
                          <a:effectLst/>
                          <a:latin typeface="Arial" panose="020B0604020202020204" pitchFamily="34" charset="0"/>
                          <a:ea typeface="+mn-ea"/>
                          <a:cs typeface="Arial" panose="020B0604020202020204" pitchFamily="34" charset="0"/>
                        </a:rPr>
                        <a:t>≥ 01 lần/ngày</a:t>
                      </a:r>
                      <a:endParaRPr lang="en-US" sz="2400" b="0">
                        <a:latin typeface="Arial" panose="020B0604020202020204" pitchFamily="34" charset="0"/>
                        <a:cs typeface="Arial" panose="020B0604020202020204" pitchFamily="34" charset="0"/>
                      </a:endParaRPr>
                    </a:p>
                  </a:txBody>
                  <a:tcPr marL="91430" marR="91430" marT="45719" marB="45719" anchor="ctr"/>
                </a:tc>
                <a:extLst>
                  <a:ext uri="{0D108BD9-81ED-4DB2-BD59-A6C34878D82A}">
                    <a16:rowId xmlns:a16="http://schemas.microsoft.com/office/drawing/2014/main" val="10001"/>
                  </a:ext>
                </a:extLst>
              </a:tr>
              <a:tr h="1837160">
                <a:tc>
                  <a:txBody>
                    <a:bodyPr/>
                    <a:lstStyle/>
                    <a:p>
                      <a:pPr algn="ctr"/>
                      <a:r>
                        <a:rPr lang="en-US" sz="2400">
                          <a:latin typeface="Arial" panose="020B0604020202020204" pitchFamily="34" charset="0"/>
                          <a:cs typeface="Arial" panose="020B0604020202020204" pitchFamily="34" charset="0"/>
                        </a:rPr>
                        <a:t>2</a:t>
                      </a:r>
                    </a:p>
                  </a:txBody>
                  <a:tcPr marL="91430" marR="91430" marT="45719" marB="45719" anchor="ctr"/>
                </a:tc>
                <a:tc>
                  <a:txBody>
                    <a:bodyPr/>
                    <a:lstStyle/>
                    <a:p>
                      <a:pPr algn="just"/>
                      <a:r>
                        <a:rPr lang="en-US" sz="2400" kern="1200">
                          <a:solidFill>
                            <a:schemeClr val="dk1"/>
                          </a:solidFill>
                          <a:effectLst/>
                          <a:latin typeface="Arial" panose="020B0604020202020204" pitchFamily="34" charset="0"/>
                          <a:ea typeface="+mn-ea"/>
                          <a:cs typeface="Arial" panose="020B0604020202020204" pitchFamily="34" charset="0"/>
                        </a:rPr>
                        <a:t>Vị trí tiếp xúc thường xuyên như tay nắm cửa, tay vịn cầu thang, tay vịn lan can, nút bấm thang máy, công tắc điện, bàn phím máy tính, điều khiển từ xa, điện thoại dùng chung</a:t>
                      </a:r>
                      <a:endParaRPr lang="en-US" sz="2400">
                        <a:latin typeface="Arial" panose="020B0604020202020204" pitchFamily="34" charset="0"/>
                        <a:cs typeface="Arial" panose="020B0604020202020204" pitchFamily="34" charset="0"/>
                      </a:endParaRPr>
                    </a:p>
                  </a:txBody>
                  <a:tcPr marL="91430" marR="91430" marT="45719" marB="45719" anchor="ctr"/>
                </a:tc>
                <a:tc>
                  <a:txBody>
                    <a:bodyPr/>
                    <a:lstStyle/>
                    <a:p>
                      <a:pPr algn="ctr"/>
                      <a:r>
                        <a:rPr lang="en-US" sz="2400" b="0" kern="1200">
                          <a:solidFill>
                            <a:schemeClr val="dk1"/>
                          </a:solidFill>
                          <a:effectLst/>
                          <a:latin typeface="Arial" panose="020B0604020202020204" pitchFamily="34" charset="0"/>
                          <a:ea typeface="+mn-ea"/>
                          <a:cs typeface="Arial" panose="020B0604020202020204" pitchFamily="34" charset="0"/>
                        </a:rPr>
                        <a:t>≥ 02 lần/ngày</a:t>
                      </a:r>
                      <a:endParaRPr lang="en-US" sz="2400" b="0">
                        <a:latin typeface="Arial" panose="020B0604020202020204" pitchFamily="34" charset="0"/>
                        <a:cs typeface="Arial" panose="020B0604020202020204" pitchFamily="34" charset="0"/>
                      </a:endParaRPr>
                    </a:p>
                  </a:txBody>
                  <a:tcPr marL="91430" marR="91430" marT="45719" marB="45719" anchor="ctr"/>
                </a:tc>
                <a:extLst>
                  <a:ext uri="{0D108BD9-81ED-4DB2-BD59-A6C34878D82A}">
                    <a16:rowId xmlns:a16="http://schemas.microsoft.com/office/drawing/2014/main" val="10002"/>
                  </a:ext>
                </a:extLst>
              </a:tr>
              <a:tr h="1641898">
                <a:tc>
                  <a:txBody>
                    <a:bodyPr/>
                    <a:lstStyle/>
                    <a:p>
                      <a:pPr algn="ctr"/>
                      <a:r>
                        <a:rPr lang="en-US" sz="2400">
                          <a:latin typeface="Arial" panose="020B0604020202020204" pitchFamily="34" charset="0"/>
                          <a:cs typeface="Arial" panose="020B0604020202020204" pitchFamily="34" charset="0"/>
                        </a:rPr>
                        <a:t>3</a:t>
                      </a:r>
                    </a:p>
                  </a:txBody>
                  <a:tcPr marL="91430" marR="91430" marT="45719" marB="45719" anchor="ctr"/>
                </a:tc>
                <a:tc>
                  <a:txBody>
                    <a:bodyPr/>
                    <a:lstStyle/>
                    <a:p>
                      <a:pPr algn="just"/>
                      <a:r>
                        <a:rPr lang="en-US" sz="2400" kern="1200">
                          <a:solidFill>
                            <a:schemeClr val="dk1"/>
                          </a:solidFill>
                          <a:effectLst/>
                          <a:latin typeface="Arial" panose="020B0604020202020204" pitchFamily="34" charset="0"/>
                          <a:ea typeface="+mn-ea"/>
                          <a:cs typeface="Arial" panose="020B0604020202020204" pitchFamily="34" charset="0"/>
                        </a:rPr>
                        <a:t>Khu vệ sinh chung</a:t>
                      </a:r>
                      <a:endParaRPr lang="en-US" sz="2400">
                        <a:latin typeface="Arial" panose="020B0604020202020204" pitchFamily="34" charset="0"/>
                        <a:cs typeface="Arial" panose="020B0604020202020204" pitchFamily="34" charset="0"/>
                      </a:endParaRPr>
                    </a:p>
                  </a:txBody>
                  <a:tcPr marL="91430" marR="91430" marT="45719" marB="45719" anchor="ctr"/>
                </a:tc>
                <a:tc>
                  <a:txBody>
                    <a:bodyPr/>
                    <a:lstStyle/>
                    <a:p>
                      <a:pPr algn="ctr"/>
                      <a:r>
                        <a:rPr lang="en-US" sz="2400" b="0" kern="1200">
                          <a:solidFill>
                            <a:schemeClr val="dk1"/>
                          </a:solidFill>
                          <a:effectLst/>
                          <a:latin typeface="Arial" panose="020B0604020202020204" pitchFamily="34" charset="0"/>
                          <a:ea typeface="+mn-ea"/>
                          <a:cs typeface="Arial" panose="020B0604020202020204" pitchFamily="34" charset="0"/>
                        </a:rPr>
                        <a:t>≥ 02 lần/ buổi, hoặc sau giờ </a:t>
                      </a:r>
                    </a:p>
                    <a:p>
                      <a:pPr algn="ctr"/>
                      <a:r>
                        <a:rPr lang="en-US" sz="2400" b="0" kern="1200">
                          <a:solidFill>
                            <a:schemeClr val="dk1"/>
                          </a:solidFill>
                          <a:effectLst/>
                          <a:latin typeface="Arial" panose="020B0604020202020204" pitchFamily="34" charset="0"/>
                          <a:ea typeface="+mn-ea"/>
                          <a:cs typeface="Arial" panose="020B0604020202020204" pitchFamily="34" charset="0"/>
                        </a:rPr>
                        <a:t>giải lao </a:t>
                      </a:r>
                      <a:endParaRPr lang="en-US" sz="2400" b="0">
                        <a:latin typeface="Arial" panose="020B0604020202020204" pitchFamily="34" charset="0"/>
                        <a:cs typeface="Arial" panose="020B0604020202020204" pitchFamily="34" charset="0"/>
                      </a:endParaRPr>
                    </a:p>
                  </a:txBody>
                  <a:tcPr marL="91430" marR="91430" marT="45719" marB="45719"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75404573"/>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6E3A3BAE-0C6E-AE4F-BC8D-66AA1282707A}"/>
              </a:ext>
            </a:extLst>
          </p:cNvPr>
          <p:cNvSpPr/>
          <p:nvPr/>
        </p:nvSpPr>
        <p:spPr>
          <a:xfrm>
            <a:off x="0" y="274638"/>
            <a:ext cx="10922000" cy="115887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400" b="1">
                <a:solidFill>
                  <a:schemeClr val="bg1"/>
                </a:solidFill>
                <a:latin typeface="Arial" panose="020B0604020202020204" pitchFamily="34" charset="0"/>
                <a:cs typeface="Arial" panose="020B0604020202020204" pitchFamily="34" charset="0"/>
              </a:rPr>
              <a:t>3. Bảo quản hóa chất có chứa Chlor, </a:t>
            </a:r>
          </a:p>
          <a:p>
            <a:pPr algn="ctr" eaLnBrk="1" fontAlgn="auto" hangingPunct="1">
              <a:spcBef>
                <a:spcPts val="0"/>
              </a:spcBef>
              <a:spcAft>
                <a:spcPts val="0"/>
              </a:spcAft>
              <a:defRPr/>
            </a:pPr>
            <a:r>
              <a:rPr lang="en-US" sz="3400" b="1">
                <a:solidFill>
                  <a:schemeClr val="bg1"/>
                </a:solidFill>
                <a:latin typeface="Arial" panose="020B0604020202020204" pitchFamily="34" charset="0"/>
                <a:cs typeface="Arial" panose="020B0604020202020204" pitchFamily="34" charset="0"/>
              </a:rPr>
              <a:t>an toàn và sử dụng vệ sinh khử khuẩn </a:t>
            </a:r>
          </a:p>
        </p:txBody>
      </p:sp>
      <p:sp>
        <p:nvSpPr>
          <p:cNvPr id="44035" name="Rectangle 4">
            <a:extLst>
              <a:ext uri="{FF2B5EF4-FFF2-40B4-BE49-F238E27FC236}">
                <a16:creationId xmlns:a16="http://schemas.microsoft.com/office/drawing/2014/main" id="{CDB98DD2-F517-5349-8FDC-DC7A52469358}"/>
              </a:ext>
            </a:extLst>
          </p:cNvPr>
          <p:cNvSpPr>
            <a:spLocks noChangeArrowheads="1"/>
          </p:cNvSpPr>
          <p:nvPr/>
        </p:nvSpPr>
        <p:spPr bwMode="auto">
          <a:xfrm>
            <a:off x="277813" y="1493838"/>
            <a:ext cx="564515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Bảo quản </a:t>
            </a:r>
            <a:r>
              <a:rPr lang="vi-VN" altLang="vi-VN" sz="2400">
                <a:solidFill>
                  <a:srgbClr val="FF0000"/>
                </a:solidFill>
                <a:latin typeface="Arial" panose="020B0604020202020204" pitchFamily="34" charset="0"/>
                <a:cs typeface="Arial" panose="020B0604020202020204" pitchFamily="34" charset="0"/>
                <a:sym typeface="Wingdings" pitchFamily="2" charset="2"/>
              </a:rPr>
              <a:t>tránh ánh sáng</a:t>
            </a:r>
            <a:r>
              <a:rPr lang="vi-VN" altLang="vi-VN" sz="2400">
                <a:latin typeface="Arial" panose="020B0604020202020204" pitchFamily="34" charset="0"/>
                <a:cs typeface="Arial" panose="020B0604020202020204" pitchFamily="34" charset="0"/>
                <a:sym typeface="Wingdings" pitchFamily="2" charset="2"/>
              </a:rPr>
              <a:t>, nơi chứa phải cao,</a:t>
            </a:r>
            <a:r>
              <a:rPr lang="en-US" altLang="vi-VN" sz="2400">
                <a:cs typeface="Arial" panose="020B0604020202020204" pitchFamily="34" charset="0"/>
                <a:sym typeface="Wingdings" pitchFamily="2" charset="2"/>
              </a:rPr>
              <a:t> </a:t>
            </a:r>
            <a:r>
              <a:rPr lang="vi-VN" altLang="vi-VN" sz="2400">
                <a:solidFill>
                  <a:srgbClr val="FF0000"/>
                </a:solidFill>
                <a:latin typeface="Arial" panose="020B0604020202020204" pitchFamily="34" charset="0"/>
                <a:cs typeface="Arial" panose="020B0604020202020204" pitchFamily="34" charset="0"/>
                <a:sym typeface="Wingdings" pitchFamily="2" charset="2"/>
              </a:rPr>
              <a:t>nền đất không ẩm ướt</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30000"/>
              </a:lnSpc>
              <a:spcBef>
                <a:spcPct val="0"/>
              </a:spcBef>
              <a:buFont typeface="Wingdings" pitchFamily="2" charset="2"/>
              <a:buChar char="q"/>
            </a:pPr>
            <a:r>
              <a:rPr lang="vi-VN" altLang="vi-VN" sz="2400">
                <a:solidFill>
                  <a:srgbClr val="FF0000"/>
                </a:solidFill>
                <a:latin typeface="Arial" panose="020B0604020202020204" pitchFamily="34" charset="0"/>
                <a:cs typeface="Arial" panose="020B0604020202020204" pitchFamily="34" charset="0"/>
                <a:sym typeface="Wingdings" pitchFamily="2" charset="2"/>
              </a:rPr>
              <a:t>Mang găng tay </a:t>
            </a:r>
            <a:r>
              <a:rPr lang="vi-VN" altLang="vi-VN" sz="2400">
                <a:latin typeface="Arial" panose="020B0604020202020204" pitchFamily="34" charset="0"/>
                <a:cs typeface="Arial" panose="020B0604020202020204" pitchFamily="34" charset="0"/>
                <a:sym typeface="Wingdings" pitchFamily="2" charset="2"/>
              </a:rPr>
              <a:t>dày khi thực hiện khử khuẩn</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30000"/>
              </a:lnSpc>
              <a:spcBef>
                <a:spcPct val="0"/>
              </a:spcBef>
              <a:buFont typeface="Wingdings" pitchFamily="2" charset="2"/>
              <a:buChar char="q"/>
            </a:pPr>
            <a:r>
              <a:rPr lang="vi-VN" altLang="vi-VN" sz="2400">
                <a:solidFill>
                  <a:srgbClr val="FF0000"/>
                </a:solidFill>
                <a:latin typeface="Arial" panose="020B0604020202020204" pitchFamily="34" charset="0"/>
                <a:cs typeface="Arial" panose="020B0604020202020204" pitchFamily="34" charset="0"/>
                <a:sym typeface="Wingdings" pitchFamily="2" charset="2"/>
              </a:rPr>
              <a:t>Sử dụng khẩu trang</a:t>
            </a:r>
            <a:r>
              <a:rPr lang="vi-VN" altLang="vi-VN" sz="2400">
                <a:latin typeface="Arial" panose="020B0604020202020204" pitchFamily="34" charset="0"/>
                <a:cs typeface="Arial" panose="020B0604020202020204" pitchFamily="34" charset="0"/>
                <a:sym typeface="Wingdings" pitchFamily="2" charset="2"/>
              </a:rPr>
              <a:t>, tạp dề - trong nhiều trường hợp, phải mang kính bảo vệ mắt khi pha dung dịch khử khuẩn</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3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Thực </a:t>
            </a:r>
            <a:r>
              <a:rPr lang="vi-VN" altLang="vi-VN" sz="2400">
                <a:solidFill>
                  <a:srgbClr val="FF0000"/>
                </a:solidFill>
                <a:latin typeface="Arial" panose="020B0604020202020204" pitchFamily="34" charset="0"/>
                <a:cs typeface="Arial" panose="020B0604020202020204" pitchFamily="34" charset="0"/>
                <a:sym typeface="Wingdings" pitchFamily="2" charset="2"/>
              </a:rPr>
              <a:t>hiện </a:t>
            </a:r>
            <a:r>
              <a:rPr lang="vi-VN" altLang="vi-VN" sz="2400" b="1">
                <a:solidFill>
                  <a:srgbClr val="FF0000"/>
                </a:solidFill>
                <a:latin typeface="Arial" panose="020B0604020202020204" pitchFamily="34" charset="0"/>
                <a:cs typeface="Arial" panose="020B0604020202020204" pitchFamily="34" charset="0"/>
                <a:sym typeface="Wingdings" pitchFamily="2" charset="2"/>
              </a:rPr>
              <a:t>nguyên tắc 2 xô</a:t>
            </a:r>
            <a:r>
              <a:rPr lang="vi-VN" altLang="vi-VN" sz="2400">
                <a:latin typeface="Arial" panose="020B0604020202020204" pitchFamily="34" charset="0"/>
                <a:cs typeface="Arial" panose="020B0604020202020204" pitchFamily="34" charset="0"/>
                <a:sym typeface="Wingdings" pitchFamily="2" charset="2"/>
              </a:rPr>
              <a:t>: </a:t>
            </a:r>
            <a:r>
              <a:rPr lang="en-US" altLang="vi-VN" sz="2400">
                <a:latin typeface="Arial" panose="020B0604020202020204" pitchFamily="34" charset="0"/>
                <a:cs typeface="Arial" panose="020B0604020202020204" pitchFamily="34" charset="0"/>
                <a:sym typeface="Wingdings" pitchFamily="2" charset="2"/>
              </a:rPr>
              <a:t>0</a:t>
            </a:r>
            <a:r>
              <a:rPr lang="vi-VN" altLang="vi-VN" sz="2400">
                <a:latin typeface="Arial" panose="020B0604020202020204" pitchFamily="34" charset="0"/>
                <a:cs typeface="Arial" panose="020B0604020202020204" pitchFamily="34" charset="0"/>
                <a:sym typeface="Wingdings" pitchFamily="2" charset="2"/>
              </a:rPr>
              <a:t>1 cho </a:t>
            </a:r>
            <a:r>
              <a:rPr lang="en-US" altLang="vi-VN" sz="2400">
                <a:latin typeface="Arial" panose="020B0604020202020204" pitchFamily="34" charset="0"/>
                <a:cs typeface="Arial" panose="020B0604020202020204" pitchFamily="34" charset="0"/>
                <a:sym typeface="Wingdings" pitchFamily="2" charset="2"/>
              </a:rPr>
              <a:t>dung </a:t>
            </a:r>
            <a:r>
              <a:rPr lang="vi-VN" altLang="vi-VN" sz="2400">
                <a:latin typeface="Arial" panose="020B0604020202020204" pitchFamily="34" charset="0"/>
                <a:cs typeface="Arial" panose="020B0604020202020204" pitchFamily="34" charset="0"/>
                <a:sym typeface="Wingdings" pitchFamily="2" charset="2"/>
              </a:rPr>
              <a:t>dịch khử khuẩn và </a:t>
            </a:r>
            <a:r>
              <a:rPr lang="en-US" altLang="vi-VN" sz="2400">
                <a:latin typeface="Arial" panose="020B0604020202020204" pitchFamily="34" charset="0"/>
                <a:cs typeface="Arial" panose="020B0604020202020204" pitchFamily="34" charset="0"/>
                <a:sym typeface="Wingdings" pitchFamily="2" charset="2"/>
              </a:rPr>
              <a:t>0</a:t>
            </a:r>
            <a:r>
              <a:rPr lang="vi-VN" altLang="vi-VN" sz="2400">
                <a:latin typeface="Arial" panose="020B0604020202020204" pitchFamily="34" charset="0"/>
                <a:cs typeface="Arial" panose="020B0604020202020204" pitchFamily="34" charset="0"/>
                <a:sym typeface="Wingdings" pitchFamily="2" charset="2"/>
              </a:rPr>
              <a:t>1 cho nước để xả bẩn</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p:txBody>
      </p:sp>
      <p:sp>
        <p:nvSpPr>
          <p:cNvPr id="44036" name="Rectangle 6">
            <a:extLst>
              <a:ext uri="{FF2B5EF4-FFF2-40B4-BE49-F238E27FC236}">
                <a16:creationId xmlns:a16="http://schemas.microsoft.com/office/drawing/2014/main" id="{060C0C98-C405-994B-AAEE-AD8BE5D21E93}"/>
              </a:ext>
            </a:extLst>
          </p:cNvPr>
          <p:cNvSpPr>
            <a:spLocks noChangeArrowheads="1"/>
          </p:cNvSpPr>
          <p:nvPr/>
        </p:nvSpPr>
        <p:spPr bwMode="auto">
          <a:xfrm>
            <a:off x="6386513" y="1490663"/>
            <a:ext cx="5583237"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Khăn lau, cây lau nhà, bàn chải…</a:t>
            </a:r>
            <a:r>
              <a:rPr lang="en-US" altLang="vi-VN" sz="2400">
                <a:cs typeface="Arial" panose="020B0604020202020204" pitchFamily="34" charset="0"/>
                <a:sym typeface="Wingdings" pitchFamily="2" charset="2"/>
              </a:rPr>
              <a:t> </a:t>
            </a:r>
            <a:r>
              <a:rPr lang="vi-VN" altLang="vi-VN" sz="2400">
                <a:latin typeface="Arial" panose="020B0604020202020204" pitchFamily="34" charset="0"/>
                <a:cs typeface="Arial" panose="020B0604020202020204" pitchFamily="34" charset="0"/>
                <a:sym typeface="Wingdings" pitchFamily="2" charset="2"/>
              </a:rPr>
              <a:t>cần được </a:t>
            </a:r>
            <a:r>
              <a:rPr lang="vi-VN" altLang="vi-VN" sz="2400">
                <a:solidFill>
                  <a:srgbClr val="FF0000"/>
                </a:solidFill>
                <a:latin typeface="Arial" panose="020B0604020202020204" pitchFamily="34" charset="0"/>
                <a:cs typeface="Arial" panose="020B0604020202020204" pitchFamily="34" charset="0"/>
                <a:sym typeface="Wingdings" pitchFamily="2" charset="2"/>
              </a:rPr>
              <a:t>xả bẩn khi ngã màu</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3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Dung dịch khử khuẩn, nước x</a:t>
            </a:r>
            <a:r>
              <a:rPr lang="en-US" altLang="vi-VN" sz="2400">
                <a:latin typeface="Arial" panose="020B0604020202020204" pitchFamily="34" charset="0"/>
                <a:cs typeface="Arial" panose="020B0604020202020204" pitchFamily="34" charset="0"/>
                <a:sym typeface="Wingdings" pitchFamily="2" charset="2"/>
              </a:rPr>
              <a:t>ả</a:t>
            </a:r>
            <a:r>
              <a:rPr lang="vi-VN" altLang="vi-VN" sz="2400">
                <a:latin typeface="Arial" panose="020B0604020202020204" pitchFamily="34" charset="0"/>
                <a:cs typeface="Arial" panose="020B0604020202020204" pitchFamily="34" charset="0"/>
                <a:sym typeface="Wingdings" pitchFamily="2" charset="2"/>
              </a:rPr>
              <a:t> bẩn cần </a:t>
            </a:r>
            <a:r>
              <a:rPr lang="vi-VN" altLang="vi-VN" sz="2400">
                <a:solidFill>
                  <a:srgbClr val="FF0000"/>
                </a:solidFill>
                <a:latin typeface="Arial" panose="020B0604020202020204" pitchFamily="34" charset="0"/>
                <a:cs typeface="Arial" panose="020B0604020202020204" pitchFamily="34" charset="0"/>
                <a:sym typeface="Wingdings" pitchFamily="2" charset="2"/>
              </a:rPr>
              <a:t>thay khi ngã màu, đục dần</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3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Dụng cụ khử khuẩn để sử dụng cho lần sau: </a:t>
            </a:r>
            <a:r>
              <a:rPr lang="vi-VN" altLang="vi-VN" sz="2400">
                <a:solidFill>
                  <a:srgbClr val="FF0000"/>
                </a:solidFill>
                <a:latin typeface="Arial" panose="020B0604020202020204" pitchFamily="34" charset="0"/>
                <a:cs typeface="Arial" panose="020B0604020202020204" pitchFamily="34" charset="0"/>
                <a:sym typeface="Wingdings" pitchFamily="2" charset="2"/>
              </a:rPr>
              <a:t>ngâm vào dung dịch khử khuẩn 0.05% trong 20 phút hoặc 0.1% trong 10 phút</a:t>
            </a:r>
            <a:r>
              <a:rPr lang="en-US" altLang="vi-VN" sz="2400">
                <a:solidFill>
                  <a:srgbClr val="FF0000"/>
                </a:solidFill>
                <a:cs typeface="Arial" panose="020B0604020202020204" pitchFamily="34" charset="0"/>
                <a:sym typeface="Wingdings" pitchFamily="2" charset="2"/>
              </a:rPr>
              <a:t>;</a:t>
            </a:r>
            <a:endParaRPr lang="vi-VN" altLang="vi-VN" sz="2400">
              <a:solidFill>
                <a:srgbClr val="FF0000"/>
              </a:solidFill>
              <a:latin typeface="Arial" panose="020B0604020202020204" pitchFamily="34" charset="0"/>
              <a:cs typeface="Arial" panose="020B0604020202020204" pitchFamily="34" charset="0"/>
              <a:sym typeface="Wingdings" pitchFamily="2" charset="2"/>
            </a:endParaRPr>
          </a:p>
          <a:p>
            <a:pPr algn="just" eaLnBrk="1" hangingPunct="1">
              <a:lnSpc>
                <a:spcPct val="13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Cất giữ dụng cụ khử khuẩn </a:t>
            </a:r>
            <a:r>
              <a:rPr lang="vi-VN" altLang="vi-VN" sz="2400">
                <a:solidFill>
                  <a:srgbClr val="FF0000"/>
                </a:solidFill>
                <a:latin typeface="Arial" panose="020B0604020202020204" pitchFamily="34" charset="0"/>
                <a:cs typeface="Arial" panose="020B0604020202020204" pitchFamily="34" charset="0"/>
                <a:sym typeface="Wingdings" pitchFamily="2" charset="2"/>
              </a:rPr>
              <a:t>xa tầm với của trẻ em</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p:txBody>
      </p:sp>
      <p:cxnSp>
        <p:nvCxnSpPr>
          <p:cNvPr id="4" name="Straight Connector 3">
            <a:extLst>
              <a:ext uri="{FF2B5EF4-FFF2-40B4-BE49-F238E27FC236}">
                <a16:creationId xmlns:a16="http://schemas.microsoft.com/office/drawing/2014/main" id="{4DB98326-1B9D-FA4D-A45B-C563EC1848E2}"/>
              </a:ext>
            </a:extLst>
          </p:cNvPr>
          <p:cNvCxnSpPr/>
          <p:nvPr/>
        </p:nvCxnSpPr>
        <p:spPr>
          <a:xfrm>
            <a:off x="6196013" y="1665288"/>
            <a:ext cx="53975" cy="4967287"/>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012494"/>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8C34CF3-71A1-4BC5-B16E-042D4E8BF37C}"/>
              </a:ext>
            </a:extLst>
          </p:cNvPr>
          <p:cNvSpPr txBox="1"/>
          <p:nvPr/>
        </p:nvSpPr>
        <p:spPr>
          <a:xfrm>
            <a:off x="20340" y="706039"/>
            <a:ext cx="12171659" cy="738664"/>
          </a:xfrm>
          <a:prstGeom prst="rect">
            <a:avLst/>
          </a:prstGeom>
          <a:solidFill>
            <a:schemeClr val="accent6">
              <a:lumMod val="20000"/>
              <a:lumOff val="80000"/>
            </a:schemeClr>
          </a:solidFill>
        </p:spPr>
        <p:txBody>
          <a:bodyPr wrap="square" rtlCol="0">
            <a:spAutoFit/>
          </a:bodyPr>
          <a:lstStyle/>
          <a:p>
            <a:pPr algn="just"/>
            <a:r>
              <a:rPr lang="en-US" sz="2100">
                <a:latin typeface="Times New Roman" pitchFamily="18" charset="0"/>
                <a:cs typeface="Times New Roman" pitchFamily="18" charset="0"/>
              </a:rPr>
              <a:t>1. </a:t>
            </a:r>
            <a:r>
              <a:rPr lang="en-US" sz="2100" b="1" err="1">
                <a:latin typeface="Times New Roman" pitchFamily="18" charset="0"/>
                <a:cs typeface="Times New Roman" pitchFamily="18" charset="0"/>
              </a:rPr>
              <a:t>Người</a:t>
            </a:r>
            <a:r>
              <a:rPr lang="en-US" sz="2100" b="1">
                <a:latin typeface="Times New Roman" pitchFamily="18" charset="0"/>
                <a:cs typeface="Times New Roman" pitchFamily="18" charset="0"/>
              </a:rPr>
              <a:t> </a:t>
            </a:r>
            <a:r>
              <a:rPr lang="en-US" sz="2100" b="1" err="1">
                <a:latin typeface="Times New Roman" pitchFamily="18" charset="0"/>
                <a:cs typeface="Times New Roman" pitchFamily="18" charset="0"/>
              </a:rPr>
              <a:t>nghi</a:t>
            </a:r>
            <a:r>
              <a:rPr lang="en-US" sz="2100" b="1">
                <a:latin typeface="Times New Roman" pitchFamily="18" charset="0"/>
                <a:cs typeface="Times New Roman" pitchFamily="18" charset="0"/>
              </a:rPr>
              <a:t> </a:t>
            </a:r>
            <a:r>
              <a:rPr lang="en-US" sz="2100" b="1" err="1">
                <a:latin typeface="Times New Roman" pitchFamily="18" charset="0"/>
                <a:cs typeface="Times New Roman" pitchFamily="18" charset="0"/>
              </a:rPr>
              <a:t>nhiễm</a:t>
            </a:r>
            <a:r>
              <a:rPr lang="en-US" sz="2100" b="1">
                <a:latin typeface="Times New Roman" pitchFamily="18" charset="0"/>
                <a:cs typeface="Times New Roman" pitchFamily="18" charset="0"/>
              </a:rPr>
              <a:t> </a:t>
            </a:r>
            <a:r>
              <a:rPr lang="en-US" sz="2100" err="1">
                <a:latin typeface="Times New Roman" pitchFamily="18" charset="0"/>
                <a:cs typeface="Times New Roman" pitchFamily="18" charset="0"/>
              </a:rPr>
              <a:t>báo</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cho</a:t>
            </a:r>
            <a:r>
              <a:rPr lang="en-US" sz="2100">
                <a:latin typeface="Times New Roman" pitchFamily="18" charset="0"/>
                <a:cs typeface="Times New Roman" pitchFamily="18" charset="0"/>
              </a:rPr>
              <a:t> </a:t>
            </a:r>
            <a:r>
              <a:rPr lang="vi-VN" sz="2100">
                <a:solidFill>
                  <a:srgbClr val="000000"/>
                </a:solidFill>
                <a:latin typeface="Times New Roman" pitchFamily="18" charset="0"/>
                <a:ea typeface="Times New Roman" panose="02020603050405020304" pitchFamily="18" charset="0"/>
                <a:cs typeface="Times New Roman" pitchFamily="18" charset="0"/>
              </a:rPr>
              <a:t>Trưởng ban chỉ đạo phòng, chống dịch</a:t>
            </a:r>
            <a:r>
              <a:rPr lang="en-US" sz="2100">
                <a:solidFill>
                  <a:srgbClr val="000000"/>
                </a:solidFill>
                <a:latin typeface="Times New Roman" pitchFamily="18" charset="0"/>
                <a:ea typeface="Times New Roman" panose="02020603050405020304" pitchFamily="18" charset="0"/>
                <a:cs typeface="Times New Roman" pitchFamily="18" charset="0"/>
              </a:rPr>
              <a:t> (</a:t>
            </a:r>
            <a:r>
              <a:rPr lang="en-US" sz="2100" err="1">
                <a:solidFill>
                  <a:srgbClr val="000000"/>
                </a:solidFill>
                <a:latin typeface="Times New Roman" pitchFamily="18" charset="0"/>
                <a:ea typeface="Times New Roman" panose="02020603050405020304" pitchFamily="18" charset="0"/>
                <a:cs typeface="Times New Roman" pitchFamily="18" charset="0"/>
              </a:rPr>
              <a:t>Cô</a:t>
            </a:r>
            <a:r>
              <a:rPr lang="en-US" sz="2100">
                <a:solidFill>
                  <a:srgbClr val="000000"/>
                </a:solidFill>
                <a:latin typeface="Times New Roman" pitchFamily="18" charset="0"/>
                <a:ea typeface="Times New Roman" panose="02020603050405020304" pitchFamily="18" charset="0"/>
                <a:cs typeface="Times New Roman" pitchFamily="18" charset="0"/>
              </a:rPr>
              <a:t> </a:t>
            </a:r>
            <a:r>
              <a:rPr lang="en-US" sz="2100" err="1">
                <a:solidFill>
                  <a:srgbClr val="000000"/>
                </a:solidFill>
                <a:latin typeface="Times New Roman" pitchFamily="18" charset="0"/>
                <a:ea typeface="Times New Roman" panose="02020603050405020304" pitchFamily="18" charset="0"/>
                <a:cs typeface="Times New Roman" pitchFamily="18" charset="0"/>
              </a:rPr>
              <a:t>Hà</a:t>
            </a:r>
            <a:r>
              <a:rPr lang="en-US" sz="2100">
                <a:solidFill>
                  <a:srgbClr val="000000"/>
                </a:solidFill>
                <a:latin typeface="Times New Roman" pitchFamily="18" charset="0"/>
                <a:ea typeface="Times New Roman" panose="02020603050405020304" pitchFamily="18" charset="0"/>
                <a:cs typeface="Times New Roman" pitchFamily="18" charset="0"/>
              </a:rPr>
              <a:t> - </a:t>
            </a:r>
            <a:r>
              <a:rPr lang="en-US" sz="2100" err="1">
                <a:solidFill>
                  <a:srgbClr val="000000"/>
                </a:solidFill>
                <a:latin typeface="Times New Roman" pitchFamily="18" charset="0"/>
                <a:ea typeface="Times New Roman" panose="02020603050405020304" pitchFamily="18" charset="0"/>
                <a:cs typeface="Times New Roman" pitchFamily="18" charset="0"/>
              </a:rPr>
              <a:t>Hiệu</a:t>
            </a:r>
            <a:r>
              <a:rPr lang="en-US" sz="2100">
                <a:solidFill>
                  <a:srgbClr val="000000"/>
                </a:solidFill>
                <a:latin typeface="Times New Roman" pitchFamily="18" charset="0"/>
                <a:ea typeface="Times New Roman" panose="02020603050405020304" pitchFamily="18" charset="0"/>
                <a:cs typeface="Times New Roman" pitchFamily="18" charset="0"/>
              </a:rPr>
              <a:t> </a:t>
            </a:r>
            <a:r>
              <a:rPr lang="en-US" sz="2100" err="1">
                <a:solidFill>
                  <a:srgbClr val="000000"/>
                </a:solidFill>
                <a:latin typeface="Times New Roman" pitchFamily="18" charset="0"/>
                <a:ea typeface="Times New Roman" panose="02020603050405020304" pitchFamily="18" charset="0"/>
                <a:cs typeface="Times New Roman" pitchFamily="18" charset="0"/>
              </a:rPr>
              <a:t>trưởng</a:t>
            </a:r>
            <a:r>
              <a:rPr lang="en-US" sz="2100">
                <a:solidFill>
                  <a:srgbClr val="000000"/>
                </a:solidFill>
                <a:latin typeface="Times New Roman" pitchFamily="18" charset="0"/>
                <a:ea typeface="Times New Roman" panose="02020603050405020304" pitchFamily="18" charset="0"/>
                <a:cs typeface="Times New Roman" pitchFamily="18" charset="0"/>
              </a:rPr>
              <a:t>)</a:t>
            </a:r>
            <a:r>
              <a:rPr lang="vi-VN" sz="2100">
                <a:solidFill>
                  <a:srgbClr val="000000"/>
                </a:solidFill>
                <a:latin typeface="Times New Roman" pitchFamily="18" charset="0"/>
                <a:ea typeface="Times New Roman" panose="02020603050405020304" pitchFamily="18" charset="0"/>
                <a:cs typeface="Times New Roman" pitchFamily="18" charset="0"/>
              </a:rPr>
              <a:t>, </a:t>
            </a:r>
            <a:r>
              <a:rPr lang="en-US" sz="2100" err="1">
                <a:solidFill>
                  <a:srgbClr val="000000"/>
                </a:solidFill>
                <a:latin typeface="Times New Roman" pitchFamily="18" charset="0"/>
                <a:ea typeface="Times New Roman" panose="02020603050405020304" pitchFamily="18" charset="0"/>
                <a:cs typeface="Times New Roman" pitchFamily="18" charset="0"/>
              </a:rPr>
              <a:t>Phụ</a:t>
            </a:r>
            <a:r>
              <a:rPr lang="en-US" sz="2100">
                <a:solidFill>
                  <a:srgbClr val="000000"/>
                </a:solidFill>
                <a:latin typeface="Times New Roman" pitchFamily="18" charset="0"/>
                <a:ea typeface="Times New Roman" panose="02020603050405020304" pitchFamily="18" charset="0"/>
                <a:cs typeface="Times New Roman" pitchFamily="18" charset="0"/>
              </a:rPr>
              <a:t> </a:t>
            </a:r>
            <a:r>
              <a:rPr lang="en-US" sz="2100" err="1">
                <a:solidFill>
                  <a:srgbClr val="000000"/>
                </a:solidFill>
                <a:latin typeface="Times New Roman" pitchFamily="18" charset="0"/>
                <a:ea typeface="Times New Roman" panose="02020603050405020304" pitchFamily="18" charset="0"/>
                <a:cs typeface="Times New Roman" pitchFamily="18" charset="0"/>
              </a:rPr>
              <a:t>trách</a:t>
            </a:r>
            <a:r>
              <a:rPr lang="en-US" sz="2100">
                <a:solidFill>
                  <a:srgbClr val="000000"/>
                </a:solidFill>
                <a:latin typeface="Times New Roman" pitchFamily="18" charset="0"/>
                <a:ea typeface="Times New Roman" panose="02020603050405020304" pitchFamily="18" charset="0"/>
                <a:cs typeface="Times New Roman" pitchFamily="18" charset="0"/>
              </a:rPr>
              <a:t> </a:t>
            </a:r>
            <a:r>
              <a:rPr lang="vi-VN" sz="2100">
                <a:solidFill>
                  <a:srgbClr val="000000"/>
                </a:solidFill>
                <a:latin typeface="Times New Roman" pitchFamily="18" charset="0"/>
                <a:ea typeface="Times New Roman" panose="02020603050405020304" pitchFamily="18" charset="0"/>
                <a:cs typeface="Times New Roman" pitchFamily="18" charset="0"/>
              </a:rPr>
              <a:t>Tổ an toàn COVID của </a:t>
            </a:r>
            <a:r>
              <a:rPr lang="en-US" sz="2100" err="1">
                <a:solidFill>
                  <a:srgbClr val="000000"/>
                </a:solidFill>
                <a:latin typeface="Times New Roman" pitchFamily="18" charset="0"/>
                <a:ea typeface="Times New Roman" panose="02020603050405020304" pitchFamily="18" charset="0"/>
                <a:cs typeface="Times New Roman" pitchFamily="18" charset="0"/>
              </a:rPr>
              <a:t>nhà</a:t>
            </a:r>
            <a:r>
              <a:rPr lang="en-US" sz="2100">
                <a:solidFill>
                  <a:srgbClr val="000000"/>
                </a:solidFill>
                <a:latin typeface="Times New Roman" pitchFamily="18" charset="0"/>
                <a:ea typeface="Times New Roman" panose="02020603050405020304" pitchFamily="18" charset="0"/>
                <a:cs typeface="Times New Roman" pitchFamily="18" charset="0"/>
              </a:rPr>
              <a:t> </a:t>
            </a:r>
            <a:r>
              <a:rPr lang="en-US" sz="2100" err="1">
                <a:solidFill>
                  <a:srgbClr val="000000"/>
                </a:solidFill>
                <a:latin typeface="Times New Roman" pitchFamily="18" charset="0"/>
                <a:ea typeface="Times New Roman" panose="02020603050405020304" pitchFamily="18" charset="0"/>
                <a:cs typeface="Times New Roman" pitchFamily="18" charset="0"/>
              </a:rPr>
              <a:t>trường</a:t>
            </a:r>
            <a:r>
              <a:rPr lang="en-US" sz="2100">
                <a:solidFill>
                  <a:srgbClr val="000000"/>
                </a:solidFill>
                <a:latin typeface="Times New Roman" pitchFamily="18" charset="0"/>
                <a:ea typeface="Times New Roman" panose="02020603050405020304" pitchFamily="18" charset="0"/>
                <a:cs typeface="Times New Roman" pitchFamily="18" charset="0"/>
              </a:rPr>
              <a:t> (</a:t>
            </a:r>
            <a:r>
              <a:rPr lang="en-US" sz="2100" err="1">
                <a:solidFill>
                  <a:srgbClr val="000000"/>
                </a:solidFill>
                <a:latin typeface="Times New Roman" pitchFamily="18" charset="0"/>
                <a:ea typeface="Times New Roman" panose="02020603050405020304" pitchFamily="18" charset="0"/>
                <a:cs typeface="Times New Roman" pitchFamily="18" charset="0"/>
              </a:rPr>
              <a:t>Cô</a:t>
            </a:r>
            <a:r>
              <a:rPr lang="en-US" sz="2100">
                <a:solidFill>
                  <a:srgbClr val="000000"/>
                </a:solidFill>
                <a:latin typeface="Times New Roman" pitchFamily="18" charset="0"/>
                <a:ea typeface="Times New Roman" panose="02020603050405020304" pitchFamily="18" charset="0"/>
                <a:cs typeface="Times New Roman" pitchFamily="18" charset="0"/>
              </a:rPr>
              <a:t> Tuyền – PHT). </a:t>
            </a:r>
            <a:r>
              <a:rPr lang="en-US" sz="2100" err="1">
                <a:solidFill>
                  <a:srgbClr val="000000"/>
                </a:solidFill>
                <a:latin typeface="Times New Roman" pitchFamily="18" charset="0"/>
                <a:ea typeface="Times New Roman" panose="02020603050405020304" pitchFamily="18" charset="0"/>
                <a:cs typeface="Times New Roman" pitchFamily="18" charset="0"/>
              </a:rPr>
              <a:t>Nếu</a:t>
            </a:r>
            <a:r>
              <a:rPr lang="en-US" sz="2100">
                <a:solidFill>
                  <a:srgbClr val="000000"/>
                </a:solidFill>
                <a:latin typeface="Times New Roman" pitchFamily="18" charset="0"/>
                <a:ea typeface="Times New Roman" panose="02020603050405020304" pitchFamily="18" charset="0"/>
                <a:cs typeface="Times New Roman" pitchFamily="18" charset="0"/>
              </a:rPr>
              <a:t> </a:t>
            </a:r>
            <a:r>
              <a:rPr lang="en-US" sz="2100" err="1">
                <a:latin typeface="Times New Roman" pitchFamily="18" charset="0"/>
                <a:cs typeface="Times New Roman" pitchFamily="18" charset="0"/>
              </a:rPr>
              <a:t>là</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học</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sinh</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thì</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Giáo</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viên</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chủ</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nhiệm</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là</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người</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thông</a:t>
            </a:r>
            <a:r>
              <a:rPr lang="en-US" sz="2100">
                <a:latin typeface="Times New Roman" pitchFamily="18" charset="0"/>
                <a:cs typeface="Times New Roman" pitchFamily="18" charset="0"/>
              </a:rPr>
              <a:t> </a:t>
            </a:r>
            <a:r>
              <a:rPr lang="en-US" sz="2100" err="1">
                <a:latin typeface="Times New Roman" pitchFamily="18" charset="0"/>
                <a:cs typeface="Times New Roman" pitchFamily="18" charset="0"/>
              </a:rPr>
              <a:t>báo</a:t>
            </a:r>
            <a:r>
              <a:rPr lang="en-US" sz="2100">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1B79F6AA-7490-4A30-B039-D677A80DF700}"/>
              </a:ext>
            </a:extLst>
          </p:cNvPr>
          <p:cNvSpPr txBox="1"/>
          <p:nvPr/>
        </p:nvSpPr>
        <p:spPr>
          <a:xfrm>
            <a:off x="0" y="1473734"/>
            <a:ext cx="12191999" cy="1446550"/>
          </a:xfrm>
          <a:prstGeom prst="rect">
            <a:avLst/>
          </a:prstGeom>
          <a:solidFill>
            <a:schemeClr val="accent4">
              <a:lumMod val="20000"/>
              <a:lumOff val="80000"/>
            </a:schemeClr>
          </a:solidFill>
        </p:spPr>
        <p:txBody>
          <a:bodyPr wrap="square">
            <a:spAutoFit/>
          </a:bodyPr>
          <a:lstStyle/>
          <a:p>
            <a:r>
              <a:rPr lang="en-US" sz="2200">
                <a:latin typeface="Times New Roman" pitchFamily="18" charset="0"/>
                <a:cs typeface="Times New Roman" pitchFamily="18" charset="0"/>
              </a:rPr>
              <a:t>2. </a:t>
            </a:r>
            <a:r>
              <a:rPr lang="en-US" sz="2200" b="1" err="1">
                <a:latin typeface="Times New Roman" pitchFamily="18" charset="0"/>
                <a:cs typeface="Times New Roman" pitchFamily="18" charset="0"/>
              </a:rPr>
              <a:t>Nhân</a:t>
            </a:r>
            <a:r>
              <a:rPr lang="en-US" sz="2200" b="1">
                <a:latin typeface="Times New Roman" pitchFamily="18" charset="0"/>
                <a:cs typeface="Times New Roman" pitchFamily="18" charset="0"/>
              </a:rPr>
              <a:t> </a:t>
            </a:r>
            <a:r>
              <a:rPr lang="en-US" sz="2200" b="1" err="1">
                <a:latin typeface="Times New Roman" pitchFamily="18" charset="0"/>
                <a:cs typeface="Times New Roman" pitchFamily="18" charset="0"/>
              </a:rPr>
              <a:t>viên</a:t>
            </a:r>
            <a:r>
              <a:rPr lang="en-US" sz="2200" b="1">
                <a:latin typeface="Times New Roman" pitchFamily="18" charset="0"/>
                <a:cs typeface="Times New Roman" pitchFamily="18" charset="0"/>
              </a:rPr>
              <a:t> y </a:t>
            </a:r>
            <a:r>
              <a:rPr lang="en-US" sz="2200" b="1" err="1">
                <a:latin typeface="Times New Roman" pitchFamily="18" charset="0"/>
                <a:cs typeface="Times New Roman" pitchFamily="18" charset="0"/>
              </a:rPr>
              <a:t>tế</a:t>
            </a:r>
            <a:r>
              <a:rPr lang="en-US" sz="2200" b="1">
                <a:latin typeface="Times New Roman" pitchFamily="18" charset="0"/>
                <a:cs typeface="Times New Roman" pitchFamily="18" charset="0"/>
              </a:rPr>
              <a:t>/ </a:t>
            </a:r>
            <a:r>
              <a:rPr lang="en-US" sz="2200" b="1" err="1">
                <a:latin typeface="Times New Roman" pitchFamily="18" charset="0"/>
                <a:cs typeface="Times New Roman" pitchFamily="18" charset="0"/>
              </a:rPr>
              <a:t>Giáo</a:t>
            </a:r>
            <a:r>
              <a:rPr lang="en-US" sz="2200" b="1">
                <a:latin typeface="Times New Roman" pitchFamily="18" charset="0"/>
                <a:cs typeface="Times New Roman" pitchFamily="18" charset="0"/>
              </a:rPr>
              <a:t> </a:t>
            </a:r>
            <a:r>
              <a:rPr lang="en-US" sz="2200" b="1" err="1">
                <a:latin typeface="Times New Roman" pitchFamily="18" charset="0"/>
                <a:cs typeface="Times New Roman" pitchFamily="18" charset="0"/>
              </a:rPr>
              <a:t>viên</a:t>
            </a:r>
            <a:r>
              <a:rPr lang="en-US" sz="2200" b="1">
                <a:latin typeface="Times New Roman" pitchFamily="18" charset="0"/>
                <a:cs typeface="Times New Roman" pitchFamily="18" charset="0"/>
              </a:rPr>
              <a:t> </a:t>
            </a:r>
            <a:r>
              <a:rPr lang="en-US" sz="2200" b="1" err="1">
                <a:latin typeface="Times New Roman" pitchFamily="18" charset="0"/>
                <a:cs typeface="Times New Roman" pitchFamily="18" charset="0"/>
              </a:rPr>
              <a:t>chủ</a:t>
            </a:r>
            <a:r>
              <a:rPr lang="en-US" sz="2200" b="1">
                <a:latin typeface="Times New Roman" pitchFamily="18" charset="0"/>
                <a:cs typeface="Times New Roman" pitchFamily="18" charset="0"/>
              </a:rPr>
              <a:t> </a:t>
            </a:r>
            <a:r>
              <a:rPr lang="en-US" sz="2200" b="1" err="1">
                <a:latin typeface="Times New Roman" pitchFamily="18" charset="0"/>
                <a:cs typeface="Times New Roman" pitchFamily="18" charset="0"/>
              </a:rPr>
              <a:t>nhiệm</a:t>
            </a:r>
            <a:r>
              <a:rPr lang="en-US" sz="2200">
                <a:latin typeface="Times New Roman" pitchFamily="18" charset="0"/>
                <a:cs typeface="Times New Roman" pitchFamily="18" charset="0"/>
              </a:rPr>
              <a:t>:</a:t>
            </a:r>
          </a:p>
          <a:p>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Giáo</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viên</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dừng</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tiết</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dạy</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a:t>
            </a:r>
            <a:r>
              <a:rPr lang="vi-VN" sz="2200">
                <a:latin typeface="Times New Roman" pitchFamily="18" charset="0"/>
                <a:cs typeface="Times New Roman" pitchFamily="18" charset="0"/>
              </a:rPr>
              <a:t> Cung cấp khẩu trang y tế và hướng dẫn đeo đúng cách.</a:t>
            </a:r>
          </a:p>
          <a:p>
            <a:pPr algn="just"/>
            <a:r>
              <a:rPr lang="vi-VN" sz="2200">
                <a:latin typeface="Times New Roman" pitchFamily="18" charset="0"/>
                <a:cs typeface="Times New Roman" pitchFamily="18" charset="0"/>
              </a:rPr>
              <a:t>+ Yêu cầu hạn chế tiếp xúc với những người xung quanh, tránh tiếp xúc gần dưới 02 mét với người khác.</a:t>
            </a:r>
          </a:p>
        </p:txBody>
      </p:sp>
      <p:sp>
        <p:nvSpPr>
          <p:cNvPr id="10" name="TextBox 9">
            <a:extLst>
              <a:ext uri="{FF2B5EF4-FFF2-40B4-BE49-F238E27FC236}">
                <a16:creationId xmlns:a16="http://schemas.microsoft.com/office/drawing/2014/main" id="{4AFA831A-6397-4E2B-9833-FE9F0356A8C3}"/>
              </a:ext>
            </a:extLst>
          </p:cNvPr>
          <p:cNvSpPr txBox="1"/>
          <p:nvPr/>
        </p:nvSpPr>
        <p:spPr>
          <a:xfrm>
            <a:off x="7262" y="3698164"/>
            <a:ext cx="12200235" cy="1446550"/>
          </a:xfrm>
          <a:prstGeom prst="rect">
            <a:avLst/>
          </a:prstGeom>
          <a:solidFill>
            <a:schemeClr val="accent4">
              <a:lumMod val="20000"/>
              <a:lumOff val="80000"/>
            </a:schemeClr>
          </a:solidFill>
        </p:spPr>
        <p:txBody>
          <a:bodyPr wrap="square">
            <a:spAutoFit/>
          </a:bodyPr>
          <a:lstStyle/>
          <a:p>
            <a:r>
              <a:rPr lang="en-US" sz="2200">
                <a:latin typeface="Times New Roman" pitchFamily="18" charset="0"/>
                <a:cs typeface="Times New Roman" pitchFamily="18" charset="0"/>
              </a:rPr>
              <a:t>4. </a:t>
            </a:r>
            <a:r>
              <a:rPr lang="en-US" sz="2200" b="1" err="1">
                <a:latin typeface="Times New Roman" pitchFamily="18" charset="0"/>
                <a:cs typeface="Times New Roman" pitchFamily="18" charset="0"/>
              </a:rPr>
              <a:t>Cô</a:t>
            </a:r>
            <a:r>
              <a:rPr lang="en-US" sz="2200" b="1">
                <a:latin typeface="Times New Roman" pitchFamily="18" charset="0"/>
                <a:cs typeface="Times New Roman" pitchFamily="18" charset="0"/>
              </a:rPr>
              <a:t> </a:t>
            </a:r>
            <a:r>
              <a:rPr lang="en-US" sz="2200" b="1" err="1">
                <a:latin typeface="Times New Roman" pitchFamily="18" charset="0"/>
                <a:cs typeface="Times New Roman" pitchFamily="18" charset="0"/>
              </a:rPr>
              <a:t>Linh</a:t>
            </a:r>
            <a:r>
              <a:rPr lang="en-US" sz="2200" b="1">
                <a:latin typeface="Times New Roman" pitchFamily="18" charset="0"/>
                <a:cs typeface="Times New Roman" pitchFamily="18" charset="0"/>
              </a:rPr>
              <a:t> PHT</a:t>
            </a:r>
            <a:r>
              <a:rPr lang="en-US" sz="2200">
                <a:latin typeface="Times New Roman" pitchFamily="18" charset="0"/>
                <a:cs typeface="Times New Roman" pitchFamily="18" charset="0"/>
              </a:rPr>
              <a:t>:</a:t>
            </a:r>
          </a:p>
          <a:p>
            <a:pPr algn="just"/>
            <a:r>
              <a:rPr lang="vi-VN" sz="2200">
                <a:latin typeface="Times New Roman" pitchFamily="18" charset="0"/>
                <a:cs typeface="Times New Roman" pitchFamily="18" charset="0"/>
              </a:rPr>
              <a:t>+ Thông báo </a:t>
            </a:r>
            <a:r>
              <a:rPr lang="en-US" sz="2200" err="1">
                <a:latin typeface="Times New Roman" pitchFamily="18" charset="0"/>
                <a:cs typeface="Times New Roman" pitchFamily="18" charset="0"/>
              </a:rPr>
              <a:t>tình</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hình</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nhà</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trường</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và</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yêu</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cầu</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tất</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cả</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ai</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đang</a:t>
            </a:r>
            <a:r>
              <a:rPr lang="en-US" sz="2200">
                <a:latin typeface="Times New Roman" pitchFamily="18" charset="0"/>
                <a:cs typeface="Times New Roman" pitchFamily="18" charset="0"/>
              </a:rPr>
              <a:t> ở </a:t>
            </a:r>
            <a:r>
              <a:rPr lang="en-US" sz="2200" err="1">
                <a:latin typeface="Times New Roman" pitchFamily="18" charset="0"/>
                <a:cs typeface="Times New Roman" pitchFamily="18" charset="0"/>
              </a:rPr>
              <a:t>vị</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trí</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nào</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thì</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tạm</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thời</a:t>
            </a:r>
            <a:r>
              <a:rPr lang="en-US" sz="2200">
                <a:latin typeface="Times New Roman" pitchFamily="18" charset="0"/>
                <a:cs typeface="Times New Roman" pitchFamily="18" charset="0"/>
              </a:rPr>
              <a:t> ở </a:t>
            </a:r>
            <a:r>
              <a:rPr lang="en-US" sz="2200" err="1">
                <a:latin typeface="Times New Roman" pitchFamily="18" charset="0"/>
                <a:cs typeface="Times New Roman" pitchFamily="18" charset="0"/>
              </a:rPr>
              <a:t>nguyên</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tại</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vị</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trí</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đó</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Nếu</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không</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phải</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là</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nơi</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nghi</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nhiễm</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thì</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hoạt</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động</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bình</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thường</a:t>
            </a:r>
            <a:r>
              <a:rPr lang="en-US" sz="2200">
                <a:latin typeface="Times New Roman" pitchFamily="18" charset="0"/>
                <a:cs typeface="Times New Roman" pitchFamily="18" charset="0"/>
              </a:rPr>
              <a:t>.</a:t>
            </a:r>
            <a:endParaRPr lang="vi-VN" sz="2200">
              <a:latin typeface="Times New Roman" pitchFamily="18" charset="0"/>
              <a:cs typeface="Times New Roman" pitchFamily="18" charset="0"/>
            </a:endParaRPr>
          </a:p>
          <a:p>
            <a:r>
              <a:rPr lang="vi-VN" sz="2200">
                <a:latin typeface="Times New Roman" pitchFamily="18" charset="0"/>
                <a:cs typeface="Times New Roman" pitchFamily="18" charset="0"/>
              </a:rPr>
              <a:t>+ </a:t>
            </a:r>
            <a:r>
              <a:rPr lang="en-US" sz="2200" err="1">
                <a:latin typeface="Times New Roman" pitchFamily="18" charset="0"/>
                <a:cs typeface="Times New Roman" pitchFamily="18" charset="0"/>
              </a:rPr>
              <a:t>Gọi</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điện</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thoại</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ngay</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cho</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Trưởng</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trạm</a:t>
            </a:r>
            <a:r>
              <a:rPr lang="en-US" sz="2200">
                <a:latin typeface="Times New Roman" pitchFamily="18" charset="0"/>
                <a:cs typeface="Times New Roman" pitchFamily="18" charset="0"/>
              </a:rPr>
              <a:t> y </a:t>
            </a:r>
            <a:r>
              <a:rPr lang="en-US" sz="2200" err="1">
                <a:latin typeface="Times New Roman" pitchFamily="18" charset="0"/>
                <a:cs typeface="Times New Roman" pitchFamily="18" charset="0"/>
              </a:rPr>
              <a:t>tế</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phường</a:t>
            </a:r>
            <a:r>
              <a:rPr lang="en-US" sz="2200">
                <a:latin typeface="Times New Roman" pitchFamily="18" charset="0"/>
                <a:cs typeface="Times New Roman" pitchFamily="18" charset="0"/>
              </a:rPr>
              <a:t> 14, </a:t>
            </a:r>
            <a:r>
              <a:rPr lang="en-US" sz="2200" err="1">
                <a:latin typeface="Times New Roman" pitchFamily="18" charset="0"/>
                <a:cs typeface="Times New Roman" pitchFamily="18" charset="0"/>
              </a:rPr>
              <a:t>Phó</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Chủ</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tịch</a:t>
            </a:r>
            <a:r>
              <a:rPr lang="en-US" sz="2200">
                <a:latin typeface="Times New Roman" pitchFamily="18" charset="0"/>
                <a:cs typeface="Times New Roman" pitchFamily="18" charset="0"/>
              </a:rPr>
              <a:t> UBND </a:t>
            </a:r>
            <a:r>
              <a:rPr lang="en-US" sz="2200" err="1">
                <a:latin typeface="Times New Roman" pitchFamily="18" charset="0"/>
                <a:cs typeface="Times New Roman" pitchFamily="18" charset="0"/>
              </a:rPr>
              <a:t>phường</a:t>
            </a:r>
            <a:r>
              <a:rPr lang="en-US" sz="2200">
                <a:latin typeface="Times New Roman" pitchFamily="18" charset="0"/>
                <a:cs typeface="Times New Roman" pitchFamily="18" charset="0"/>
              </a:rPr>
              <a:t> 14, </a:t>
            </a:r>
            <a:r>
              <a:rPr lang="en-US" sz="2200" err="1">
                <a:latin typeface="Times New Roman" pitchFamily="18" charset="0"/>
                <a:cs typeface="Times New Roman" pitchFamily="18" charset="0"/>
              </a:rPr>
              <a:t>Phụ</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huynh</a:t>
            </a:r>
            <a:r>
              <a:rPr lang="en-US" sz="2200">
                <a:latin typeface="Times New Roman" pitchFamily="18" charset="0"/>
                <a:cs typeface="Times New Roman" pitchFamily="18" charset="0"/>
              </a:rPr>
              <a:t> HS</a:t>
            </a:r>
            <a:endParaRPr lang="vi-VN" sz="220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8082C8B8-C619-4E76-B3B2-43227E606224}"/>
              </a:ext>
            </a:extLst>
          </p:cNvPr>
          <p:cNvSpPr txBox="1"/>
          <p:nvPr/>
        </p:nvSpPr>
        <p:spPr>
          <a:xfrm>
            <a:off x="22761" y="2924509"/>
            <a:ext cx="12184736" cy="769441"/>
          </a:xfrm>
          <a:prstGeom prst="rect">
            <a:avLst/>
          </a:prstGeom>
          <a:solidFill>
            <a:schemeClr val="accent6">
              <a:lumMod val="20000"/>
              <a:lumOff val="80000"/>
            </a:schemeClr>
          </a:solidFill>
        </p:spPr>
        <p:txBody>
          <a:bodyPr wrap="square">
            <a:spAutoFit/>
          </a:bodyPr>
          <a:lstStyle/>
          <a:p>
            <a:r>
              <a:rPr lang="en-US" sz="2200">
                <a:latin typeface="Times New Roman" pitchFamily="18" charset="0"/>
                <a:cs typeface="Times New Roman" pitchFamily="18" charset="0"/>
              </a:rPr>
              <a:t>3. </a:t>
            </a:r>
            <a:r>
              <a:rPr lang="en-US" sz="2200" b="1" err="1">
                <a:latin typeface="Times New Roman" pitchFamily="18" charset="0"/>
                <a:cs typeface="Times New Roman" pitchFamily="18" charset="0"/>
              </a:rPr>
              <a:t>Nhân</a:t>
            </a:r>
            <a:r>
              <a:rPr lang="en-US" sz="2200" b="1">
                <a:latin typeface="Times New Roman" pitchFamily="18" charset="0"/>
                <a:cs typeface="Times New Roman" pitchFamily="18" charset="0"/>
              </a:rPr>
              <a:t> </a:t>
            </a:r>
            <a:r>
              <a:rPr lang="en-US" sz="2200" b="1" err="1">
                <a:latin typeface="Times New Roman" pitchFamily="18" charset="0"/>
                <a:cs typeface="Times New Roman" pitchFamily="18" charset="0"/>
              </a:rPr>
              <a:t>viên</a:t>
            </a:r>
            <a:r>
              <a:rPr lang="en-US" sz="2200" b="1">
                <a:latin typeface="Times New Roman" pitchFamily="18" charset="0"/>
                <a:cs typeface="Times New Roman" pitchFamily="18" charset="0"/>
              </a:rPr>
              <a:t> y </a:t>
            </a:r>
            <a:r>
              <a:rPr lang="en-US" sz="2200" b="1" err="1">
                <a:latin typeface="Times New Roman" pitchFamily="18" charset="0"/>
                <a:cs typeface="Times New Roman" pitchFamily="18" charset="0"/>
              </a:rPr>
              <a:t>tế</a:t>
            </a:r>
            <a:r>
              <a:rPr lang="en-US" sz="2200">
                <a:latin typeface="Times New Roman" pitchFamily="18" charset="0"/>
                <a:cs typeface="Times New Roman" pitchFamily="18" charset="0"/>
              </a:rPr>
              <a:t>:</a:t>
            </a:r>
            <a:endParaRPr lang="vi-VN" sz="2200">
              <a:latin typeface="Times New Roman" pitchFamily="18" charset="0"/>
              <a:cs typeface="Times New Roman" pitchFamily="18" charset="0"/>
            </a:endParaRPr>
          </a:p>
          <a:p>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Thực</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hiện</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xét</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nghiệm</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nhanh</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kháng</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nguyên</a:t>
            </a:r>
            <a:r>
              <a:rPr lang="en-US" sz="2200">
                <a:latin typeface="Times New Roman" pitchFamily="18" charset="0"/>
                <a:cs typeface="Times New Roman" pitchFamily="18" charset="0"/>
              </a:rPr>
              <a:t> F0, F1 </a:t>
            </a:r>
            <a:endParaRPr lang="vi-VN" sz="220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1A5E0A1C-EADF-43A3-931A-611A1CFD6C03}"/>
              </a:ext>
            </a:extLst>
          </p:cNvPr>
          <p:cNvSpPr txBox="1"/>
          <p:nvPr/>
        </p:nvSpPr>
        <p:spPr>
          <a:xfrm>
            <a:off x="-10656" y="5192081"/>
            <a:ext cx="12233651" cy="1446550"/>
          </a:xfrm>
          <a:prstGeom prst="rect">
            <a:avLst/>
          </a:prstGeom>
          <a:solidFill>
            <a:schemeClr val="accent6">
              <a:lumMod val="20000"/>
              <a:lumOff val="80000"/>
            </a:schemeClr>
          </a:solidFill>
        </p:spPr>
        <p:txBody>
          <a:bodyPr wrap="square">
            <a:spAutoFit/>
          </a:bodyPr>
          <a:lstStyle/>
          <a:p>
            <a:pPr algn="just"/>
            <a:r>
              <a:rPr lang="en-US" sz="2200">
                <a:latin typeface="Times New Roman" pitchFamily="18" charset="0"/>
                <a:cs typeface="Times New Roman" pitchFamily="18" charset="0"/>
              </a:rPr>
              <a:t>5. </a:t>
            </a:r>
            <a:r>
              <a:rPr lang="en-US" sz="2200" b="1" err="1">
                <a:latin typeface="Times New Roman" pitchFamily="18" charset="0"/>
                <a:cs typeface="Times New Roman" pitchFamily="18" charset="0"/>
              </a:rPr>
              <a:t>Cô</a:t>
            </a:r>
            <a:r>
              <a:rPr lang="en-US" sz="2200" b="1">
                <a:latin typeface="Times New Roman" pitchFamily="18" charset="0"/>
                <a:cs typeface="Times New Roman" pitchFamily="18" charset="0"/>
              </a:rPr>
              <a:t> </a:t>
            </a:r>
            <a:r>
              <a:rPr lang="en-US" sz="2200" b="1" err="1">
                <a:latin typeface="Times New Roman" pitchFamily="18" charset="0"/>
                <a:cs typeface="Times New Roman" pitchFamily="18" charset="0"/>
              </a:rPr>
              <a:t>Tuyền</a:t>
            </a:r>
            <a:r>
              <a:rPr lang="en-US" sz="2200" b="1">
                <a:latin typeface="Times New Roman" pitchFamily="18" charset="0"/>
                <a:cs typeface="Times New Roman" pitchFamily="18" charset="0"/>
              </a:rPr>
              <a:t> PHT + </a:t>
            </a:r>
            <a:r>
              <a:rPr lang="en-US" sz="2200" b="1" err="1">
                <a:latin typeface="Times New Roman" pitchFamily="18" charset="0"/>
                <a:cs typeface="Times New Roman" pitchFamily="18" charset="0"/>
              </a:rPr>
              <a:t>Nhân</a:t>
            </a:r>
            <a:r>
              <a:rPr lang="en-US" sz="2200" b="1">
                <a:latin typeface="Times New Roman" pitchFamily="18" charset="0"/>
                <a:cs typeface="Times New Roman" pitchFamily="18" charset="0"/>
              </a:rPr>
              <a:t> </a:t>
            </a:r>
            <a:r>
              <a:rPr lang="en-US" sz="2200" b="1" err="1">
                <a:latin typeface="Times New Roman" pitchFamily="18" charset="0"/>
                <a:cs typeface="Times New Roman" pitchFamily="18" charset="0"/>
              </a:rPr>
              <a:t>viên</a:t>
            </a:r>
            <a:r>
              <a:rPr lang="en-US" sz="2200" b="1">
                <a:latin typeface="Times New Roman" pitchFamily="18" charset="0"/>
                <a:cs typeface="Times New Roman" pitchFamily="18" charset="0"/>
              </a:rPr>
              <a:t> y </a:t>
            </a:r>
            <a:r>
              <a:rPr lang="en-US" sz="2200" b="1" err="1">
                <a:latin typeface="Times New Roman" pitchFamily="18" charset="0"/>
                <a:cs typeface="Times New Roman" pitchFamily="18" charset="0"/>
              </a:rPr>
              <a:t>tế</a:t>
            </a:r>
            <a:r>
              <a:rPr lang="en-US" sz="2200">
                <a:latin typeface="Times New Roman" pitchFamily="18" charset="0"/>
                <a:cs typeface="Times New Roman" pitchFamily="18" charset="0"/>
              </a:rPr>
              <a:t>:</a:t>
            </a:r>
          </a:p>
          <a:p>
            <a:pPr algn="just"/>
            <a:r>
              <a:rPr lang="vi-VN" sz="2200">
                <a:latin typeface="Times New Roman" pitchFamily="18" charset="0"/>
                <a:cs typeface="Times New Roman" pitchFamily="18" charset="0"/>
              </a:rPr>
              <a:t>+ Thông báo cho </a:t>
            </a:r>
            <a:r>
              <a:rPr lang="en-US" sz="2200" err="1">
                <a:latin typeface="Times New Roman" pitchFamily="18" charset="0"/>
                <a:cs typeface="Times New Roman" pitchFamily="18" charset="0"/>
              </a:rPr>
              <a:t>những</a:t>
            </a:r>
            <a:r>
              <a:rPr lang="en-US" sz="2200">
                <a:latin typeface="Times New Roman" pitchFamily="18" charset="0"/>
                <a:cs typeface="Times New Roman" pitchFamily="18" charset="0"/>
              </a:rPr>
              <a:t> GV, NV </a:t>
            </a:r>
            <a:r>
              <a:rPr lang="en-US" sz="2200" err="1">
                <a:latin typeface="Times New Roman" pitchFamily="18" charset="0"/>
                <a:cs typeface="Times New Roman" pitchFamily="18" charset="0"/>
              </a:rPr>
              <a:t>được</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phân</a:t>
            </a:r>
            <a:r>
              <a:rPr lang="en-US" sz="2200">
                <a:latin typeface="Times New Roman" pitchFamily="18" charset="0"/>
                <a:cs typeface="Times New Roman" pitchFamily="18" charset="0"/>
              </a:rPr>
              <a:t> </a:t>
            </a:r>
            <a:r>
              <a:rPr lang="en-US" sz="2200" err="1">
                <a:latin typeface="Times New Roman" pitchFamily="18" charset="0"/>
                <a:cs typeface="Times New Roman" pitchFamily="18" charset="0"/>
              </a:rPr>
              <a:t>công</a:t>
            </a:r>
            <a:r>
              <a:rPr lang="en-US" sz="2200">
                <a:latin typeface="Times New Roman" pitchFamily="18" charset="0"/>
                <a:cs typeface="Times New Roman" pitchFamily="18" charset="0"/>
              </a:rPr>
              <a:t> </a:t>
            </a:r>
            <a:r>
              <a:rPr lang="vi-VN" sz="2200">
                <a:latin typeface="Times New Roman" pitchFamily="18" charset="0"/>
                <a:cs typeface="Times New Roman" pitchFamily="18" charset="0"/>
              </a:rPr>
              <a:t>để phân luồng lối đi từ khu vực có trường hợp nghi ngờ đến phòng cách ly tạm thời.</a:t>
            </a:r>
          </a:p>
          <a:p>
            <a:pPr algn="just"/>
            <a:r>
              <a:rPr lang="vi-VN" sz="2200">
                <a:latin typeface="Times New Roman" pitchFamily="18" charset="0"/>
                <a:cs typeface="Times New Roman" pitchFamily="18" charset="0"/>
              </a:rPr>
              <a:t>+ Hướng dẫn trường hợp nghi ngờ di chuyển theo lối đi đã được phân luồng để đến phòng cách ly tạm thời.</a:t>
            </a:r>
          </a:p>
        </p:txBody>
      </p:sp>
      <p:sp>
        <p:nvSpPr>
          <p:cNvPr id="14" name="TextBox 13">
            <a:extLst>
              <a:ext uri="{FF2B5EF4-FFF2-40B4-BE49-F238E27FC236}">
                <a16:creationId xmlns:a16="http://schemas.microsoft.com/office/drawing/2014/main" id="{B51E0BBF-C7F3-4AFF-B45D-E1F2B86D7379}"/>
              </a:ext>
            </a:extLst>
          </p:cNvPr>
          <p:cNvSpPr txBox="1"/>
          <p:nvPr/>
        </p:nvSpPr>
        <p:spPr>
          <a:xfrm>
            <a:off x="1748790" y="111024"/>
            <a:ext cx="7920990" cy="523220"/>
          </a:xfrm>
          <a:prstGeom prst="rect">
            <a:avLst/>
          </a:prstGeom>
          <a:solidFill>
            <a:srgbClr val="0070C0"/>
          </a:solidFill>
        </p:spPr>
        <p:txBody>
          <a:bodyPr wrap="square">
            <a:spAutoFit/>
          </a:bodyPr>
          <a:lstStyle/>
          <a:p>
            <a:pPr algn="ctr"/>
            <a:r>
              <a:rPr lang="vi-VN" sz="2800" b="1">
                <a:solidFill>
                  <a:schemeClr val="bg1"/>
                </a:solidFill>
              </a:rPr>
              <a:t>PHƯƠNG ÁN XỬ LÝ KHI CÓ TRƯỜNG HỢP F0</a:t>
            </a:r>
          </a:p>
        </p:txBody>
      </p:sp>
    </p:spTree>
    <p:extLst>
      <p:ext uri="{BB962C8B-B14F-4D97-AF65-F5344CB8AC3E}">
        <p14:creationId xmlns:p14="http://schemas.microsoft.com/office/powerpoint/2010/main" val="386828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344D4C-A203-49F9-8681-A3F577701A26}"/>
              </a:ext>
            </a:extLst>
          </p:cNvPr>
          <p:cNvSpPr>
            <a:spLocks noGrp="1"/>
          </p:cNvSpPr>
          <p:nvPr>
            <p:ph type="body" sz="quarter" idx="10"/>
          </p:nvPr>
        </p:nvSpPr>
        <p:spPr>
          <a:xfrm>
            <a:off x="0" y="635431"/>
            <a:ext cx="12192000" cy="1270861"/>
          </a:xfrm>
          <a:solidFill>
            <a:schemeClr val="accent6">
              <a:lumMod val="20000"/>
              <a:lumOff val="80000"/>
            </a:schemeClr>
          </a:solidFill>
        </p:spPr>
        <p:txBody>
          <a:bodyPr/>
          <a:lstStyle/>
          <a:p>
            <a:pPr algn="just"/>
            <a:r>
              <a:rPr lang="en-US" sz="2400">
                <a:latin typeface="Times New Roman" pitchFamily="18" charset="0"/>
                <a:cs typeface="Times New Roman" pitchFamily="18" charset="0"/>
              </a:rPr>
              <a:t>6/ </a:t>
            </a:r>
            <a:r>
              <a:rPr lang="en-US" sz="2400" b="1" err="1">
                <a:latin typeface="Times New Roman" pitchFamily="18" charset="0"/>
                <a:cs typeface="Times New Roman" pitchFamily="18" charset="0"/>
              </a:rPr>
              <a:t>Bảo</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vệ</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trực</a:t>
            </a:r>
            <a:r>
              <a:rPr lang="en-US" sz="2400" b="1">
                <a:latin typeface="Times New Roman" pitchFamily="18" charset="0"/>
                <a:cs typeface="Times New Roman" pitchFamily="18" charset="0"/>
              </a:rPr>
              <a:t> </a:t>
            </a:r>
            <a:r>
              <a:rPr lang="en-US" sz="2400" err="1">
                <a:latin typeface="Times New Roman" pitchFamily="18" charset="0"/>
                <a:cs typeface="Times New Roman" pitchFamily="18" charset="0"/>
              </a:rPr>
              <a:t>tại</a:t>
            </a:r>
            <a:r>
              <a:rPr lang="en-US" sz="2400">
                <a:latin typeface="Times New Roman" pitchFamily="18" charset="0"/>
                <a:cs typeface="Times New Roman" pitchFamily="18" charset="0"/>
              </a:rPr>
              <a:t> 2 </a:t>
            </a:r>
            <a:r>
              <a:rPr lang="en-US" sz="2400" err="1">
                <a:latin typeface="Times New Roman" pitchFamily="18" charset="0"/>
                <a:cs typeface="Times New Roman" pitchFamily="18" charset="0"/>
              </a:rPr>
              <a:t>cổng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không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mở</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cổng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trường</a:t>
            </a:r>
            <a:r>
              <a:rPr lang="en-US" sz="2400">
                <a:latin typeface="Times New Roman" pitchFamily="18" charset="0"/>
                <a:cs typeface="Times New Roman" pitchFamily="18" charset="0"/>
              </a:rPr>
              <a:t> – </a:t>
            </a:r>
            <a:r>
              <a:rPr lang="en-US" sz="2400" err="1">
                <a:latin typeface="Times New Roman" pitchFamily="18" charset="0"/>
                <a:cs typeface="Times New Roman" pitchFamily="18" charset="0"/>
              </a:rPr>
              <a:t>không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người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ngoài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vào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trường</a:t>
            </a:r>
            <a:r>
              <a:rPr lang="en-US" sz="2400">
                <a:latin typeface="Times New Roman" pitchFamily="18" charset="0"/>
                <a:cs typeface="Times New Roman" pitchFamily="18" charset="0"/>
              </a:rPr>
              <a:t> hay </a:t>
            </a:r>
            <a:r>
              <a:rPr lang="en-US" sz="2400" err="1">
                <a:latin typeface="Times New Roman" pitchFamily="18" charset="0"/>
                <a:cs typeface="Times New Roman" pitchFamily="18" charset="0"/>
              </a:rPr>
              <a:t>người</a:t>
            </a:r>
            <a:r>
              <a:rPr lang="en-US" sz="2400">
                <a:latin typeface="Times New Roman" pitchFamily="18" charset="0"/>
                <a:cs typeface="Times New Roman" pitchFamily="18" charset="0"/>
              </a:rPr>
              <a:t> ở </a:t>
            </a:r>
            <a:r>
              <a:rPr lang="en-US" sz="2400" err="1">
                <a:latin typeface="Times New Roman" pitchFamily="18" charset="0"/>
                <a:cs typeface="Times New Roman" pitchFamily="18" charset="0"/>
              </a:rPr>
              <a:t>trong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trường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ra</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khi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không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có</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chỉ</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đạo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từ</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Hiệu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trưởng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hoặc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cấp</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có</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thẩm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quyền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yêu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cầu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để</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đảm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bảo</a:t>
            </a:r>
            <a:r>
              <a:rPr lang="en-US" sz="2400">
                <a:latin typeface="Times New Roman" pitchFamily="18" charset="0"/>
                <a:cs typeface="Times New Roman" pitchFamily="18" charset="0"/>
              </a:rPr>
              <a:t> an </a:t>
            </a:r>
            <a:r>
              <a:rPr lang="en-US" sz="2400" err="1">
                <a:latin typeface="Times New Roman" pitchFamily="18" charset="0"/>
                <a:cs typeface="Times New Roman" pitchFamily="18" charset="0"/>
              </a:rPr>
              <a:t>toàn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phòng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chống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dịch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cũng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như</a:t>
            </a:r>
            <a:r>
              <a:rPr lang="en-US" sz="2400">
                <a:latin typeface="Times New Roman" pitchFamily="18" charset="0"/>
                <a:cs typeface="Times New Roman" pitchFamily="18" charset="0"/>
              </a:rPr>
              <a:t> an </a:t>
            </a:r>
            <a:r>
              <a:rPr lang="en-US" sz="2400" err="1">
                <a:latin typeface="Times New Roman" pitchFamily="18" charset="0"/>
                <a:cs typeface="Times New Roman" pitchFamily="18" charset="0"/>
              </a:rPr>
              <a:t>toàn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nhà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trường</a:t>
            </a:r>
            <a:r>
              <a:rPr lang="en-US" sz="2400">
                <a:latin typeface="Times New Roman" pitchFamily="18" charset="0"/>
                <a:cs typeface="Times New Roman" pitchFamily="18" charset="0"/>
              </a:rPr>
              <a:t>.</a:t>
            </a:r>
          </a:p>
        </p:txBody>
      </p:sp>
      <p:sp>
        <p:nvSpPr>
          <p:cNvPr id="4" name="Text Placeholder 1">
            <a:extLst>
              <a:ext uri="{FF2B5EF4-FFF2-40B4-BE49-F238E27FC236}">
                <a16:creationId xmlns:a16="http://schemas.microsoft.com/office/drawing/2014/main" id="{74148E52-3AAA-41AC-8E01-1B4BAC2E4315}"/>
              </a:ext>
            </a:extLst>
          </p:cNvPr>
          <p:cNvSpPr txBox="1">
            <a:spLocks/>
          </p:cNvSpPr>
          <p:nvPr/>
        </p:nvSpPr>
        <p:spPr bwMode="auto">
          <a:xfrm>
            <a:off x="0" y="1921790"/>
            <a:ext cx="12192000" cy="939030"/>
          </a:xfrm>
          <a:prstGeom prst="rect">
            <a:avLst/>
          </a:prstGeom>
          <a:solidFill>
            <a:schemeClr val="accent4">
              <a:lumMod val="20000"/>
              <a:lumOff val="80000"/>
            </a:schemeClr>
          </a:solidFill>
          <a:ln>
            <a:noFill/>
          </a:ln>
        </p:spPr>
        <p:txBody>
          <a:bodyPr vert="horz" wrap="square" lIns="91440" tIns="45720" rIns="91440" bIns="45720" numCol="1" anchor="ctr"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4800" b="0" kern="1200" baseline="0">
                <a:solidFill>
                  <a:schemeClr val="tx1">
                    <a:lumMod val="75000"/>
                    <a:lumOff val="25000"/>
                  </a:schemeClr>
                </a:solidFill>
                <a:latin typeface="+mj-lt"/>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a:latin typeface="Times New Roman" pitchFamily="18" charset="0"/>
                <a:cs typeface="Times New Roman" pitchFamily="18" charset="0"/>
              </a:rPr>
              <a:t>7/ </a:t>
            </a:r>
            <a:r>
              <a:rPr lang="en-US" sz="2400" b="1">
                <a:latin typeface="Times New Roman" pitchFamily="18" charset="0"/>
                <a:cs typeface="Times New Roman" pitchFamily="18" charset="0"/>
              </a:rPr>
              <a:t>CBQL, GV, NV </a:t>
            </a:r>
            <a:r>
              <a:rPr lang="en-US" sz="2400" err="1">
                <a:latin typeface="Times New Roman" pitchFamily="18" charset="0"/>
                <a:cs typeface="Times New Roman" pitchFamily="18" charset="0"/>
              </a:rPr>
              <a:t>phải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giữ</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tâm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lý</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bình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tĩnh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không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hoang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mang</a:t>
            </a:r>
            <a:r>
              <a:rPr lang="en-US" sz="2400">
                <a:latin typeface="Times New Roman" pitchFamily="18" charset="0"/>
                <a:cs typeface="Times New Roman" pitchFamily="18" charset="0"/>
              </a:rPr>
              <a:t> – </a:t>
            </a:r>
            <a:r>
              <a:rPr lang="en-US" sz="2400" err="1">
                <a:latin typeface="Times New Roman" pitchFamily="18" charset="0"/>
                <a:cs typeface="Times New Roman" pitchFamily="18" charset="0"/>
              </a:rPr>
              <a:t>làm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tốt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công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tâm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lý</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phụ</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huynh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học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sinh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phối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hợp</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tốt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bộ</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phận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để</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thực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hiện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bước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xử</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lý</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khi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có</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trường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hợp</a:t>
            </a:r>
            <a:r>
              <a:rPr lang="en-US" sz="2400">
                <a:latin typeface="Times New Roman" pitchFamily="18" charset="0"/>
                <a:cs typeface="Times New Roman" pitchFamily="18" charset="0"/>
              </a:rPr>
              <a:t> F0 </a:t>
            </a:r>
          </a:p>
        </p:txBody>
      </p:sp>
      <p:sp>
        <p:nvSpPr>
          <p:cNvPr id="5" name="Text Placeholder 1">
            <a:extLst>
              <a:ext uri="{FF2B5EF4-FFF2-40B4-BE49-F238E27FC236}">
                <a16:creationId xmlns:a16="http://schemas.microsoft.com/office/drawing/2014/main" id="{E2041C81-963E-457C-B3C1-D8857AB872CA}"/>
              </a:ext>
            </a:extLst>
          </p:cNvPr>
          <p:cNvSpPr txBox="1">
            <a:spLocks/>
          </p:cNvSpPr>
          <p:nvPr/>
        </p:nvSpPr>
        <p:spPr bwMode="auto">
          <a:xfrm>
            <a:off x="1101090" y="3193473"/>
            <a:ext cx="9989820" cy="818342"/>
          </a:xfrm>
          <a:prstGeom prst="rect">
            <a:avLst/>
          </a:prstGeom>
          <a:solidFill>
            <a:srgbClr val="0070C0"/>
          </a:solidFill>
          <a:ln>
            <a:noFill/>
          </a:ln>
        </p:spPr>
        <p:txBody>
          <a:bodyPr vert="horz" wrap="square" lIns="91440" tIns="45720" rIns="91440" bIns="45720" numCol="1" anchor="ctr"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4800" b="0" kern="1200" baseline="0">
                <a:solidFill>
                  <a:schemeClr val="tx1">
                    <a:lumMod val="75000"/>
                    <a:lumOff val="25000"/>
                  </a:schemeClr>
                </a:solidFill>
                <a:latin typeface="+mj-lt"/>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latin typeface="Arial" panose="020B0604020202020204" pitchFamily="34" charset="0"/>
              </a:rPr>
              <a:t>PHÂN CÔNG THỰC HIỆN PHÂN LUỒNG KHI CÓ TRƯỜNG HỢP NGHI NHIỄM: </a:t>
            </a:r>
          </a:p>
        </p:txBody>
      </p:sp>
      <p:sp>
        <p:nvSpPr>
          <p:cNvPr id="8" name="TextBox 7">
            <a:extLst>
              <a:ext uri="{FF2B5EF4-FFF2-40B4-BE49-F238E27FC236}">
                <a16:creationId xmlns:a16="http://schemas.microsoft.com/office/drawing/2014/main" id="{C0790795-CFFC-4AEE-AD51-9C8A47027206}"/>
              </a:ext>
            </a:extLst>
          </p:cNvPr>
          <p:cNvSpPr txBox="1"/>
          <p:nvPr/>
        </p:nvSpPr>
        <p:spPr>
          <a:xfrm>
            <a:off x="2717483" y="4178532"/>
            <a:ext cx="7455217" cy="1697068"/>
          </a:xfrm>
          <a:prstGeom prst="rect">
            <a:avLst/>
          </a:prstGeom>
          <a:noFill/>
        </p:spPr>
        <p:txBody>
          <a:bodyPr wrap="square">
            <a:spAutoFit/>
          </a:bodyPr>
          <a:lstStyle/>
          <a:p>
            <a:pPr>
              <a:lnSpc>
                <a:spcPct val="150000"/>
              </a:lnSpc>
            </a:pPr>
            <a:r>
              <a:rPr lang="en-US" sz="2400"/>
              <a:t>1. </a:t>
            </a:r>
            <a:r>
              <a:rPr lang="en-US" sz="2400" err="1"/>
              <a:t>Cô</a:t>
            </a:r>
            <a:r>
              <a:rPr lang="en-US" sz="2400"/>
              <a:t> </a:t>
            </a:r>
            <a:r>
              <a:rPr lang="en-US" sz="2400" err="1"/>
              <a:t>Tuyền</a:t>
            </a:r>
            <a:r>
              <a:rPr lang="en-US" sz="2400"/>
              <a:t> PHT </a:t>
            </a:r>
          </a:p>
          <a:p>
            <a:pPr>
              <a:lnSpc>
                <a:spcPct val="150000"/>
              </a:lnSpc>
            </a:pPr>
            <a:r>
              <a:rPr lang="en-US" sz="2400"/>
              <a:t>2. </a:t>
            </a:r>
            <a:r>
              <a:rPr lang="en-US" sz="2400" err="1"/>
              <a:t>Nhân</a:t>
            </a:r>
            <a:r>
              <a:rPr lang="en-US" sz="2400"/>
              <a:t> </a:t>
            </a:r>
            <a:r>
              <a:rPr lang="en-US" sz="2400" err="1"/>
              <a:t>viên</a:t>
            </a:r>
            <a:r>
              <a:rPr lang="en-US" sz="2400"/>
              <a:t> y </a:t>
            </a:r>
            <a:r>
              <a:rPr lang="en-US" sz="2400" err="1"/>
              <a:t>tế</a:t>
            </a:r>
            <a:endParaRPr lang="en-US" sz="2400"/>
          </a:p>
          <a:p>
            <a:pPr>
              <a:lnSpc>
                <a:spcPct val="150000"/>
              </a:lnSpc>
            </a:pPr>
            <a:r>
              <a:rPr lang="en-US" sz="2400"/>
              <a:t>3. </a:t>
            </a:r>
            <a:r>
              <a:rPr lang="en-US" sz="2400" err="1"/>
              <a:t>Nhân</a:t>
            </a:r>
            <a:r>
              <a:rPr lang="en-US" sz="2400"/>
              <a:t> </a:t>
            </a:r>
            <a:r>
              <a:rPr lang="en-US" sz="2400" err="1"/>
              <a:t>viên</a:t>
            </a:r>
            <a:r>
              <a:rPr lang="en-US" sz="2400"/>
              <a:t> </a:t>
            </a:r>
            <a:r>
              <a:rPr lang="en-US" sz="2400" err="1"/>
              <a:t>tổ</a:t>
            </a:r>
            <a:r>
              <a:rPr lang="en-US" sz="2400"/>
              <a:t> </a:t>
            </a:r>
            <a:r>
              <a:rPr lang="en-US" sz="2400" err="1"/>
              <a:t>văn</a:t>
            </a:r>
            <a:r>
              <a:rPr lang="en-US" sz="2400"/>
              <a:t> </a:t>
            </a:r>
            <a:r>
              <a:rPr lang="en-US" sz="2400" err="1"/>
              <a:t>phòng</a:t>
            </a:r>
            <a:endParaRPr lang="en-US" sz="2400"/>
          </a:p>
        </p:txBody>
      </p:sp>
    </p:spTree>
    <p:extLst>
      <p:ext uri="{BB962C8B-B14F-4D97-AF65-F5344CB8AC3E}">
        <p14:creationId xmlns:p14="http://schemas.microsoft.com/office/powerpoint/2010/main" val="774441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FDBDCF-3A37-4E44-BF74-C8A2420063AA}"/>
              </a:ext>
            </a:extLst>
          </p:cNvPr>
          <p:cNvPicPr>
            <a:picLocks noChangeAspect="1"/>
          </p:cNvPicPr>
          <p:nvPr/>
        </p:nvPicPr>
        <p:blipFill>
          <a:blip r:embed="rId2"/>
          <a:stretch>
            <a:fillRect/>
          </a:stretch>
        </p:blipFill>
        <p:spPr>
          <a:xfrm>
            <a:off x="2319820" y="6349101"/>
            <a:ext cx="6439458" cy="327688"/>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367" y="229392"/>
            <a:ext cx="9500457" cy="617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275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188F31-E139-4C43-93A2-8B39659B7DCF}"/>
              </a:ext>
            </a:extLst>
          </p:cNvPr>
          <p:cNvSpPr txBox="1"/>
          <p:nvPr/>
        </p:nvSpPr>
        <p:spPr>
          <a:xfrm>
            <a:off x="1181100" y="251460"/>
            <a:ext cx="9829800" cy="523220"/>
          </a:xfrm>
          <a:prstGeom prst="rect">
            <a:avLst/>
          </a:prstGeom>
          <a:solidFill>
            <a:srgbClr val="0070C0"/>
          </a:solidFill>
        </p:spPr>
        <p:txBody>
          <a:bodyPr wrap="square" rtlCol="0">
            <a:spAutoFit/>
          </a:bodyPr>
          <a:lstStyle/>
          <a:p>
            <a:pPr algn="ctr"/>
            <a:r>
              <a:rPr lang="en-US" sz="2800" b="1">
                <a:solidFill>
                  <a:schemeClr val="bg1"/>
                </a:solidFill>
              </a:rPr>
              <a:t>PHÂN CÔNG NHIỆM VỤ CỤ THỂ TRƯỚC KHI HỌC SINH ĐI HỌC</a:t>
            </a:r>
          </a:p>
        </p:txBody>
      </p:sp>
      <p:sp>
        <p:nvSpPr>
          <p:cNvPr id="5" name="TextBox 4">
            <a:extLst>
              <a:ext uri="{FF2B5EF4-FFF2-40B4-BE49-F238E27FC236}">
                <a16:creationId xmlns:a16="http://schemas.microsoft.com/office/drawing/2014/main" id="{5FC14CA8-43C4-458B-AC25-805ABA001BE7}"/>
              </a:ext>
            </a:extLst>
          </p:cNvPr>
          <p:cNvSpPr txBox="1"/>
          <p:nvPr/>
        </p:nvSpPr>
        <p:spPr>
          <a:xfrm>
            <a:off x="125730" y="989479"/>
            <a:ext cx="11852910" cy="3298339"/>
          </a:xfrm>
          <a:prstGeom prst="rect">
            <a:avLst/>
          </a:prstGeom>
          <a:noFill/>
        </p:spPr>
        <p:txBody>
          <a:bodyPr wrap="square" rtlCol="0">
            <a:spAutoFit/>
          </a:bodyPr>
          <a:lstStyle/>
          <a:p>
            <a:pPr marL="0" marR="0" indent="360045" algn="just">
              <a:spcBef>
                <a:spcPts val="600"/>
              </a:spcBef>
              <a:spcAft>
                <a:spcPts val="600"/>
              </a:spcAft>
            </a:pPr>
            <a:r>
              <a:rPr lang="en-US" sz="1800" b="1" err="1">
                <a:solidFill>
                  <a:srgbClr val="FF0000"/>
                </a:solidFill>
                <a:effectLst/>
                <a:latin typeface="Times New Roman" panose="02020603050405020304" pitchFamily="18" charset="0"/>
                <a:ea typeface="Times New Roman" panose="02020603050405020304" pitchFamily="18" charset="0"/>
              </a:rPr>
              <a:t>Hiệu</a:t>
            </a:r>
            <a:r>
              <a:rPr lang="en-US" sz="1800" b="1">
                <a:solidFill>
                  <a:srgbClr val="FF0000"/>
                </a:solidFill>
                <a:effectLst/>
                <a:latin typeface="Times New Roman" panose="02020603050405020304" pitchFamily="18" charset="0"/>
                <a:ea typeface="Times New Roman" panose="02020603050405020304" pitchFamily="18" charset="0"/>
              </a:rPr>
              <a:t> </a:t>
            </a:r>
            <a:r>
              <a:rPr lang="en-US" sz="1800" b="1" err="1">
                <a:solidFill>
                  <a:srgbClr val="FF0000"/>
                </a:solidFill>
                <a:effectLst/>
                <a:latin typeface="Times New Roman" panose="02020603050405020304" pitchFamily="18" charset="0"/>
                <a:ea typeface="Times New Roman" panose="02020603050405020304" pitchFamily="18" charset="0"/>
              </a:rPr>
              <a:t>trưởng</a:t>
            </a:r>
            <a:r>
              <a:rPr lang="en-US" sz="1800" b="1">
                <a:solidFill>
                  <a:srgbClr val="FF0000"/>
                </a:solidFill>
                <a:effectLst/>
                <a:latin typeface="Times New Roman" panose="02020603050405020304" pitchFamily="18" charset="0"/>
                <a:ea typeface="Times New Roman" panose="02020603050405020304" pitchFamily="18" charset="0"/>
              </a:rPr>
              <a:t>:</a:t>
            </a:r>
            <a:endParaRPr lang="en-US" sz="1800">
              <a:solidFill>
                <a:srgbClr val="FF0000"/>
              </a:solidFill>
              <a:effectLst/>
              <a:latin typeface="Times New Roman" panose="02020603050405020304" pitchFamily="18" charset="0"/>
              <a:ea typeface="Times New Roman" panose="02020603050405020304" pitchFamily="18" charset="0"/>
            </a:endParaRPr>
          </a:p>
          <a:p>
            <a:pPr marL="0" marR="0" indent="360045" algn="just">
              <a:spcBef>
                <a:spcPts val="200"/>
              </a:spcBef>
              <a:spcAft>
                <a:spcPts val="200"/>
              </a:spcAft>
            </a:pPr>
            <a:r>
              <a:rPr lang="vi-VN"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Chỉ</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đạo</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chung</a:t>
            </a:r>
            <a:r>
              <a:rPr lang="en-US" sz="1800">
                <a:effectLst/>
                <a:latin typeface="Times New Roman" panose="02020603050405020304" pitchFamily="18" charset="0"/>
                <a:ea typeface="Times New Roman" panose="02020603050405020304" pitchFamily="18" charset="0"/>
              </a:rPr>
              <a:t>, ban </a:t>
            </a:r>
            <a:r>
              <a:rPr lang="en-US" sz="1800" err="1">
                <a:effectLst/>
                <a:latin typeface="Times New Roman" panose="02020603050405020304" pitchFamily="18" charset="0"/>
                <a:ea typeface="Times New Roman" panose="02020603050405020304" pitchFamily="18" charset="0"/>
              </a:rPr>
              <a:t>hành</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kế</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hoạch</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kiện</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toàn</a:t>
            </a:r>
            <a:r>
              <a:rPr lang="en-US" sz="1800">
                <a:effectLst/>
                <a:latin typeface="Times New Roman" panose="02020603050405020304" pitchFamily="18" charset="0"/>
                <a:ea typeface="Times New Roman" panose="02020603050405020304" pitchFamily="18" charset="0"/>
              </a:rPr>
              <a:t> ban </a:t>
            </a:r>
            <a:r>
              <a:rPr lang="en-US" sz="1800" err="1">
                <a:effectLst/>
                <a:latin typeface="Times New Roman" panose="02020603050405020304" pitchFamily="18" charset="0"/>
                <a:ea typeface="Times New Roman" panose="02020603050405020304" pitchFamily="18" charset="0"/>
              </a:rPr>
              <a:t>chỉ</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đạo</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tổ</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chức</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kiểm</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tra</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giám</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sát</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công</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tác</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phòng</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chống</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dịch</a:t>
            </a:r>
            <a:r>
              <a:rPr lang="en-US" sz="1800">
                <a:effectLst/>
                <a:latin typeface="Times New Roman" panose="02020603050405020304" pitchFamily="18" charset="0"/>
                <a:ea typeface="Times New Roman" panose="02020603050405020304" pitchFamily="18" charset="0"/>
              </a:rPr>
              <a:t> COVID-19 </a:t>
            </a:r>
            <a:r>
              <a:rPr lang="en-US" sz="1800" err="1">
                <a:effectLst/>
                <a:latin typeface="Times New Roman" panose="02020603050405020304" pitchFamily="18" charset="0"/>
                <a:ea typeface="Times New Roman" panose="02020603050405020304" pitchFamily="18" charset="0"/>
              </a:rPr>
              <a:t>tại</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trường</a:t>
            </a:r>
            <a:r>
              <a:rPr lang="en-US" sz="1800">
                <a:effectLst/>
                <a:latin typeface="Times New Roman" panose="02020603050405020304" pitchFamily="18" charset="0"/>
                <a:ea typeface="Times New Roman" panose="02020603050405020304" pitchFamily="18" charset="0"/>
              </a:rPr>
              <a:t>;</a:t>
            </a:r>
          </a:p>
          <a:p>
            <a:pPr marL="0" marR="0" indent="360045" algn="just">
              <a:spcBef>
                <a:spcPts val="200"/>
              </a:spcBef>
              <a:spcAft>
                <a:spcPts val="200"/>
              </a:spcAft>
            </a:pPr>
            <a:r>
              <a:rPr lang="vi-VN"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Phối</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hợp</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với</a:t>
            </a:r>
            <a:r>
              <a:rPr lang="en-US" sz="1800">
                <a:effectLst/>
                <a:latin typeface="Times New Roman" panose="02020603050405020304" pitchFamily="18" charset="0"/>
                <a:ea typeface="Times New Roman" panose="02020603050405020304" pitchFamily="18" charset="0"/>
              </a:rPr>
              <a:t> Ban </a:t>
            </a:r>
            <a:r>
              <a:rPr lang="en-US" sz="1800" err="1">
                <a:effectLst/>
                <a:latin typeface="Times New Roman" panose="02020603050405020304" pitchFamily="18" charset="0"/>
                <a:ea typeface="Times New Roman" panose="02020603050405020304" pitchFamily="18" charset="0"/>
              </a:rPr>
              <a:t>Chỉ</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đạo</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phòng</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chống</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dịch</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địa</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phương</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để</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cập</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nhật</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cấp</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độ</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dịch</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trên</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địa</a:t>
            </a:r>
            <a:r>
              <a:rPr lang="en-US" sz="1800">
                <a:effectLst/>
                <a:latin typeface="Times New Roman" panose="02020603050405020304" pitchFamily="18" charset="0"/>
                <a:ea typeface="Times New Roman" panose="02020603050405020304" pitchFamily="18" charset="0"/>
              </a:rPr>
              <a:t> </a:t>
            </a:r>
            <a:r>
              <a:rPr lang="en-US" sz="1800" err="1">
                <a:effectLst/>
                <a:latin typeface="Times New Roman" panose="02020603050405020304" pitchFamily="18" charset="0"/>
                <a:ea typeface="Times New Roman" panose="02020603050405020304" pitchFamily="18" charset="0"/>
              </a:rPr>
              <a:t>bàn</a:t>
            </a:r>
            <a:r>
              <a:rPr lang="en-US" sz="1800">
                <a:effectLst/>
                <a:latin typeface="Times New Roman" panose="02020603050405020304" pitchFamily="18" charset="0"/>
                <a:ea typeface="Times New Roman" panose="02020603050405020304" pitchFamily="18" charset="0"/>
              </a:rPr>
              <a:t>; </a:t>
            </a:r>
          </a:p>
          <a:p>
            <a:pPr marL="0" marR="0" indent="360045" algn="just">
              <a:spcBef>
                <a:spcPts val="200"/>
              </a:spcBef>
              <a:spcAft>
                <a:spcPts val="200"/>
              </a:spcAft>
            </a:pP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Phân</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công</a:t>
            </a:r>
            <a:r>
              <a:rPr lang="en-US" sz="1800">
                <a:solidFill>
                  <a:srgbClr val="171717"/>
                </a:solidFill>
                <a:effectLst/>
                <a:latin typeface="Times New Roman" panose="02020603050405020304" pitchFamily="18" charset="0"/>
                <a:ea typeface="Times New Roman" panose="02020603050405020304" pitchFamily="18" charset="0"/>
              </a:rPr>
              <a:t> CB</a:t>
            </a:r>
            <a:r>
              <a:rPr lang="vi-VN" sz="1800">
                <a:solidFill>
                  <a:srgbClr val="171717"/>
                </a:solidFill>
                <a:effectLst/>
                <a:latin typeface="Times New Roman" panose="02020603050405020304" pitchFamily="18" charset="0"/>
                <a:ea typeface="Times New Roman" panose="02020603050405020304" pitchFamily="18" charset="0"/>
              </a:rPr>
              <a:t>,</a:t>
            </a:r>
            <a:r>
              <a:rPr lang="en-US" sz="1800">
                <a:solidFill>
                  <a:srgbClr val="333333"/>
                </a:solidFill>
                <a:effectLst/>
                <a:latin typeface="Times New Roman" panose="02020603050405020304" pitchFamily="18" charset="0"/>
                <a:ea typeface="Times New Roman" panose="02020603050405020304" pitchFamily="18" charset="0"/>
              </a:rPr>
              <a:t> </a:t>
            </a:r>
            <a:r>
              <a:rPr lang="en-US" sz="1800">
                <a:solidFill>
                  <a:srgbClr val="171717"/>
                </a:solidFill>
                <a:effectLst/>
                <a:latin typeface="Times New Roman" panose="02020603050405020304" pitchFamily="18" charset="0"/>
                <a:ea typeface="Times New Roman" panose="02020603050405020304" pitchFamily="18" charset="0"/>
              </a:rPr>
              <a:t>GV</a:t>
            </a:r>
            <a:r>
              <a:rPr lang="vi-VN" sz="1800">
                <a:solidFill>
                  <a:srgbClr val="171717"/>
                </a:solidFill>
                <a:effectLst/>
                <a:latin typeface="Times New Roman" panose="02020603050405020304" pitchFamily="18" charset="0"/>
                <a:ea typeface="Times New Roman" panose="02020603050405020304" pitchFamily="18" charset="0"/>
              </a:rPr>
              <a:t>,</a:t>
            </a:r>
            <a:r>
              <a:rPr lang="en-US" sz="1800">
                <a:solidFill>
                  <a:srgbClr val="333333"/>
                </a:solidFill>
                <a:effectLst/>
                <a:latin typeface="Times New Roman" panose="02020603050405020304" pitchFamily="18" charset="0"/>
                <a:ea typeface="Times New Roman" panose="02020603050405020304" pitchFamily="18" charset="0"/>
              </a:rPr>
              <a:t> </a:t>
            </a:r>
            <a:r>
              <a:rPr lang="en-US" sz="1800">
                <a:solidFill>
                  <a:srgbClr val="171717"/>
                </a:solidFill>
                <a:effectLst/>
                <a:latin typeface="Times New Roman" panose="02020603050405020304" pitchFamily="18" charset="0"/>
                <a:ea typeface="Times New Roman" panose="02020603050405020304" pitchFamily="18" charset="0"/>
              </a:rPr>
              <a:t>NV </a:t>
            </a:r>
            <a:r>
              <a:rPr lang="en-US" sz="1800" err="1">
                <a:solidFill>
                  <a:srgbClr val="171717"/>
                </a:solidFill>
                <a:effectLst/>
                <a:latin typeface="Times New Roman" panose="02020603050405020304" pitchFamily="18" charset="0"/>
                <a:ea typeface="Times New Roman" panose="02020603050405020304" pitchFamily="18" charset="0"/>
              </a:rPr>
              <a:t>tham</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gia</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khử</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trùng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trường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lớp</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hằng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ngày</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bằng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các</a:t>
            </a:r>
            <a:r>
              <a:rPr lang="en-US" sz="1800">
                <a:solidFill>
                  <a:srgbClr val="171717"/>
                </a:solidFill>
                <a:effectLst/>
                <a:latin typeface="Times New Roman" panose="02020603050405020304" pitchFamily="18" charset="0"/>
                <a:ea typeface="Times New Roman" panose="02020603050405020304" pitchFamily="18" charset="0"/>
              </a:rPr>
              <a:t> dung </a:t>
            </a:r>
            <a:r>
              <a:rPr lang="en-US" sz="1800" err="1">
                <a:solidFill>
                  <a:srgbClr val="171717"/>
                </a:solidFill>
                <a:effectLst/>
                <a:latin typeface="Times New Roman" panose="02020603050405020304" pitchFamily="18" charset="0"/>
                <a:ea typeface="Times New Roman" panose="02020603050405020304" pitchFamily="18" charset="0"/>
              </a:rPr>
              <a:t>dịch</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tẩy</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rửa</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thông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thường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và</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CloraminB</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giám</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sát</a:t>
            </a:r>
            <a:r>
              <a:rPr lang="en-US" sz="1800">
                <a:solidFill>
                  <a:srgbClr val="171717"/>
                </a:solidFill>
                <a:effectLst/>
                <a:latin typeface="Times New Roman" panose="02020603050405020304" pitchFamily="18" charset="0"/>
                <a:ea typeface="Times New Roman" panose="02020603050405020304" pitchFamily="18" charset="0"/>
              </a:rPr>
              <a:t> y </a:t>
            </a:r>
            <a:r>
              <a:rPr lang="en-US" sz="1800" err="1">
                <a:solidFill>
                  <a:srgbClr val="171717"/>
                </a:solidFill>
                <a:effectLst/>
                <a:latin typeface="Times New Roman" panose="02020603050405020304" pitchFamily="18" charset="0"/>
                <a:ea typeface="Times New Roman" panose="02020603050405020304" pitchFamily="18" charset="0"/>
              </a:rPr>
              <a:t>tế</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hằng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ngày</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cập</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nhật</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thông</a:t>
            </a:r>
            <a:r>
              <a:rPr lang="en-US" sz="1800">
                <a:solidFill>
                  <a:srgbClr val="171717"/>
                </a:solidFill>
                <a:effectLst/>
                <a:latin typeface="Times New Roman" panose="02020603050405020304" pitchFamily="18" charset="0"/>
                <a:ea typeface="Times New Roman" panose="02020603050405020304" pitchFamily="18" charset="0"/>
              </a:rPr>
              <a:t> tin </a:t>
            </a:r>
            <a:r>
              <a:rPr lang="en-US" sz="1800" err="1">
                <a:solidFill>
                  <a:srgbClr val="171717"/>
                </a:solidFill>
                <a:effectLst/>
                <a:latin typeface="Times New Roman" panose="02020603050405020304" pitchFamily="18" charset="0"/>
                <a:ea typeface="Times New Roman" panose="02020603050405020304" pitchFamily="18" charset="0"/>
              </a:rPr>
              <a:t>dịch</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tễ</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của</a:t>
            </a:r>
            <a:r>
              <a:rPr lang="en-US" sz="1800">
                <a:solidFill>
                  <a:srgbClr val="171717"/>
                </a:solidFill>
                <a:effectLst/>
                <a:latin typeface="Times New Roman" panose="02020603050405020304" pitchFamily="18" charset="0"/>
                <a:ea typeface="Times New Roman" panose="02020603050405020304" pitchFamily="18" charset="0"/>
              </a:rPr>
              <a:t> CB, GV, NV, HS </a:t>
            </a:r>
            <a:r>
              <a:rPr lang="en-US" sz="1800" err="1">
                <a:solidFill>
                  <a:srgbClr val="171717"/>
                </a:solidFill>
                <a:effectLst/>
                <a:latin typeface="Times New Roman" panose="02020603050405020304" pitchFamily="18" charset="0"/>
                <a:ea typeface="Times New Roman" panose="02020603050405020304" pitchFamily="18" charset="0"/>
              </a:rPr>
              <a:t>hằng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ngày</a:t>
            </a:r>
            <a:r>
              <a:rPr lang="en-US" sz="1800">
                <a:solidFill>
                  <a:srgbClr val="171717"/>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p>
            <a:pPr marL="0" marR="0" indent="360045" algn="just">
              <a:spcBef>
                <a:spcPts val="200"/>
              </a:spcBef>
              <a:spcAft>
                <a:spcPts val="200"/>
              </a:spcAft>
            </a:pP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Chỉ</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đạo</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việc</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chuẩn</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bị</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cơ</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sở</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vật</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chất</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cung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cấp</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đầy</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đủ</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nước</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sạch</a:t>
            </a:r>
            <a:r>
              <a:rPr lang="en-US" sz="1800">
                <a:solidFill>
                  <a:srgbClr val="171717"/>
                </a:solidFill>
                <a:effectLst/>
                <a:latin typeface="Times New Roman" panose="02020603050405020304" pitchFamily="18" charset="0"/>
                <a:ea typeface="Times New Roman" panose="02020603050405020304" pitchFamily="18" charset="0"/>
              </a:rPr>
              <a:t>, dung </a:t>
            </a:r>
            <a:r>
              <a:rPr lang="en-US" sz="1800" err="1">
                <a:solidFill>
                  <a:srgbClr val="171717"/>
                </a:solidFill>
                <a:effectLst/>
                <a:latin typeface="Times New Roman" panose="02020603050405020304" pitchFamily="18" charset="0"/>
                <a:ea typeface="Times New Roman" panose="02020603050405020304" pitchFamily="18" charset="0"/>
              </a:rPr>
              <a:t>dịch</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xà</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phòng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rửa</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tay</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sát</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trùng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tay</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nhanh</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khẩu</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trang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dự</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phòng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CloraminB</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thuốc</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thiết</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bị</a:t>
            </a:r>
            <a:r>
              <a:rPr lang="en-US" sz="1800">
                <a:solidFill>
                  <a:srgbClr val="171717"/>
                </a:solidFill>
                <a:effectLst/>
                <a:latin typeface="Times New Roman" panose="02020603050405020304" pitchFamily="18" charset="0"/>
                <a:ea typeface="Times New Roman" panose="02020603050405020304" pitchFamily="18" charset="0"/>
              </a:rPr>
              <a:t> y </a:t>
            </a:r>
            <a:r>
              <a:rPr lang="en-US" sz="1800" err="1">
                <a:solidFill>
                  <a:srgbClr val="171717"/>
                </a:solidFill>
                <a:effectLst/>
                <a:latin typeface="Times New Roman" panose="02020603050405020304" pitchFamily="18" charset="0"/>
                <a:ea typeface="Times New Roman" panose="02020603050405020304" pitchFamily="18" charset="0"/>
              </a:rPr>
              <a:t>tế</a:t>
            </a:r>
            <a:r>
              <a:rPr lang="en-US" sz="1800">
                <a:solidFill>
                  <a:srgbClr val="171717"/>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p>
            <a:pPr marL="0" marR="0" indent="360045" algn="just">
              <a:spcBef>
                <a:spcPts val="600"/>
              </a:spcBef>
              <a:spcAft>
                <a:spcPts val="600"/>
              </a:spcAft>
            </a:pP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Giám</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sát</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chặt</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chẽ</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công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tác</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phòng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chống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dịch</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của</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tất</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cả</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các</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bộ</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phận</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trong</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nhà</a:t>
            </a:r>
            <a:r>
              <a:rPr lang="en-US" sz="1800">
                <a:solidFill>
                  <a:srgbClr val="171717"/>
                </a:solidFill>
                <a:effectLst/>
                <a:latin typeface="Times New Roman" panose="02020603050405020304" pitchFamily="18" charset="0"/>
                <a:ea typeface="Times New Roman" panose="02020603050405020304" pitchFamily="18" charset="0"/>
              </a:rPr>
              <a:t> </a:t>
            </a:r>
            <a:r>
              <a:rPr lang="en-US" sz="1800" err="1">
                <a:solidFill>
                  <a:srgbClr val="171717"/>
                </a:solidFill>
                <a:effectLst/>
                <a:latin typeface="Times New Roman" panose="02020603050405020304" pitchFamily="18" charset="0"/>
                <a:ea typeface="Times New Roman" panose="02020603050405020304" pitchFamily="18" charset="0"/>
              </a:rPr>
              <a:t>trường</a:t>
            </a:r>
            <a:r>
              <a:rPr lang="en-US" sz="1800">
                <a:solidFill>
                  <a:srgbClr val="171717"/>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p>
            <a:endParaRPr lang="en-US"/>
          </a:p>
        </p:txBody>
      </p:sp>
      <p:sp>
        <p:nvSpPr>
          <p:cNvPr id="6" name="TextBox 5">
            <a:extLst>
              <a:ext uri="{FF2B5EF4-FFF2-40B4-BE49-F238E27FC236}">
                <a16:creationId xmlns:a16="http://schemas.microsoft.com/office/drawing/2014/main" id="{72586224-2395-49CC-B709-9FF120D05AD3}"/>
              </a:ext>
            </a:extLst>
          </p:cNvPr>
          <p:cNvSpPr txBox="1"/>
          <p:nvPr/>
        </p:nvSpPr>
        <p:spPr>
          <a:xfrm>
            <a:off x="125730" y="3945721"/>
            <a:ext cx="12066270" cy="2877711"/>
          </a:xfrm>
          <a:prstGeom prst="rect">
            <a:avLst/>
          </a:prstGeom>
          <a:noFill/>
        </p:spPr>
        <p:txBody>
          <a:bodyPr wrap="square" rtlCol="0">
            <a:spAutoFit/>
          </a:bodyPr>
          <a:lstStyle/>
          <a:p>
            <a:pPr marL="0" marR="0" indent="360045" algn="just">
              <a:spcBef>
                <a:spcPts val="600"/>
              </a:spcBef>
              <a:spcAft>
                <a:spcPts val="600"/>
              </a:spcAft>
            </a:pPr>
            <a:r>
              <a:rPr lang="en-US" sz="1800" b="1">
                <a:solidFill>
                  <a:srgbClr val="FF0000"/>
                </a:solidFill>
                <a:effectLst/>
                <a:latin typeface="Times New Roman" panose="02020603050405020304" pitchFamily="18" charset="0"/>
                <a:ea typeface="Times New Roman" panose="02020603050405020304" pitchFamily="18" charset="0"/>
              </a:rPr>
              <a:t>Phó Hiệu trưởng</a:t>
            </a:r>
            <a:r>
              <a:rPr lang="en-US" sz="1800">
                <a:solidFill>
                  <a:srgbClr val="FF0000"/>
                </a:solidFill>
                <a:effectLst/>
                <a:latin typeface="Times New Roman" panose="02020603050405020304" pitchFamily="18" charset="0"/>
                <a:ea typeface="Times New Roman" panose="02020603050405020304" pitchFamily="18" charset="0"/>
              </a:rPr>
              <a:t>: </a:t>
            </a:r>
          </a:p>
          <a:p>
            <a:pPr marL="0" marR="0" indent="360045" algn="just">
              <a:spcBef>
                <a:spcPts val="600"/>
              </a:spcBef>
              <a:spcAft>
                <a:spcPts val="600"/>
              </a:spcAft>
            </a:pPr>
            <a:r>
              <a:rPr lang="vi-VN" sz="1800">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Cập nhật và tham mưu triển khai các văn bản chỉ đạo của cấp trên về công tác phòng, chống dịch…</a:t>
            </a:r>
          </a:p>
          <a:p>
            <a:pPr marL="0" marR="0" indent="360045" algn="just">
              <a:spcBef>
                <a:spcPts val="600"/>
              </a:spcBef>
              <a:spcAft>
                <a:spcPts val="600"/>
              </a:spcAft>
            </a:pPr>
            <a:r>
              <a:rPr lang="vi-VN" sz="1800">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Kiểm tra, giám sát, chỉ đạo đội ngũ giáo viên và học sinh trong công tác phòng, chống dịch COVID-19.</a:t>
            </a:r>
          </a:p>
          <a:p>
            <a:pPr marL="0" marR="0" indent="360045" algn="just">
              <a:spcBef>
                <a:spcPts val="600"/>
              </a:spcBef>
              <a:spcAft>
                <a:spcPts val="600"/>
              </a:spcAft>
            </a:pPr>
            <a:r>
              <a:rPr lang="en-US" sz="1800">
                <a:solidFill>
                  <a:srgbClr val="171717"/>
                </a:solidFill>
                <a:effectLst/>
                <a:latin typeface="Times New Roman" panose="02020603050405020304" pitchFamily="18" charset="0"/>
                <a:ea typeface="Times New Roman" panose="02020603050405020304" pitchFamily="18" charset="0"/>
              </a:rPr>
              <a:t>- Thực hiện kế hoạch tuyên truyền phòng chống dịch Covid-19 trong tình hình mới.</a:t>
            </a:r>
            <a:endParaRPr lang="en-US" sz="1800">
              <a:effectLst/>
              <a:latin typeface="Times New Roman" panose="02020603050405020304" pitchFamily="18" charset="0"/>
              <a:ea typeface="Times New Roman" panose="02020603050405020304" pitchFamily="18" charset="0"/>
            </a:endParaRPr>
          </a:p>
          <a:p>
            <a:pPr marL="0" marR="0" indent="360045" algn="just">
              <a:spcBef>
                <a:spcPts val="600"/>
              </a:spcBef>
              <a:spcAft>
                <a:spcPts val="600"/>
              </a:spcAft>
            </a:pPr>
            <a:r>
              <a:rPr lang="vi-VN" sz="1800">
                <a:solidFill>
                  <a:srgbClr val="171717"/>
                </a:solidFill>
                <a:effectLst/>
                <a:latin typeface="Times New Roman" panose="02020603050405020304" pitchFamily="18" charset="0"/>
                <a:ea typeface="Times New Roman" panose="02020603050405020304" pitchFamily="18" charset="0"/>
              </a:rPr>
              <a:t>- Thực hiện cập nhật danh sách </a:t>
            </a:r>
            <a:r>
              <a:rPr lang="en-US" sz="1800">
                <a:effectLst/>
                <a:latin typeface="Times New Roman" panose="02020603050405020304" pitchFamily="18" charset="0"/>
                <a:ea typeface="Times New Roman" panose="02020603050405020304" pitchFamily="18" charset="0"/>
              </a:rPr>
              <a:t>CBQL, GV, NV, HS trong nhà trường</a:t>
            </a:r>
            <a:r>
              <a:rPr lang="vi-VN" sz="1800">
                <a:effectLst/>
                <a:latin typeface="Times New Roman" panose="02020603050405020304" pitchFamily="18" charset="0"/>
                <a:ea typeface="Times New Roman" panose="02020603050405020304" pitchFamily="18" charset="0"/>
              </a:rPr>
              <a:t> có thân nhân thuộc F0, F1 hoặc bản thân là F0.</a:t>
            </a:r>
            <a:endParaRPr lang="en-US" sz="1800">
              <a:effectLst/>
              <a:latin typeface="Times New Roman" panose="02020603050405020304" pitchFamily="18" charset="0"/>
              <a:ea typeface="Times New Roman" panose="02020603050405020304" pitchFamily="18" charset="0"/>
            </a:endParaRPr>
          </a:p>
          <a:p>
            <a:pPr marL="0" marR="0" indent="360045" algn="just">
              <a:spcBef>
                <a:spcPts val="600"/>
              </a:spcBef>
              <a:spcAft>
                <a:spcPts val="600"/>
              </a:spcAft>
            </a:pPr>
            <a:r>
              <a:rPr lang="vi-VN" sz="1800">
                <a:effectLst/>
                <a:latin typeface="Times New Roman" panose="02020603050405020304" pitchFamily="18" charset="0"/>
                <a:ea typeface="Times New Roman" panose="02020603050405020304" pitchFamily="18" charset="0"/>
              </a:rPr>
              <a:t>- Thực hiện đánh giá mức độ an toàn trường học trong phòng chống dịch Covid-19.</a:t>
            </a:r>
            <a:endParaRPr lang="en-US" sz="1800">
              <a:effectLst/>
              <a:latin typeface="Times New Roman" panose="02020603050405020304" pitchFamily="18" charset="0"/>
              <a:ea typeface="Times New Roman" panose="02020603050405020304" pitchFamily="18" charset="0"/>
            </a:endParaRPr>
          </a:p>
          <a:p>
            <a:endParaRPr lang="en-US"/>
          </a:p>
        </p:txBody>
      </p:sp>
    </p:spTree>
    <p:extLst>
      <p:ext uri="{BB962C8B-B14F-4D97-AF65-F5344CB8AC3E}">
        <p14:creationId xmlns:p14="http://schemas.microsoft.com/office/powerpoint/2010/main" val="279465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9D3D144D-DC87-1C47-BFDB-6374AAA0F4F2}"/>
              </a:ext>
            </a:extLst>
          </p:cNvPr>
          <p:cNvSpPr/>
          <p:nvPr/>
        </p:nvSpPr>
        <p:spPr>
          <a:xfrm>
            <a:off x="464949" y="2203449"/>
            <a:ext cx="10922000" cy="141922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a:latin typeface="Arial" panose="020B0604020202020204" pitchFamily="34" charset="0"/>
                <a:cs typeface="Arial" panose="020B0604020202020204" pitchFamily="34" charset="0"/>
              </a:rPr>
              <a:t>I. CÁC BIỆN PHÁP AN TOÀN </a:t>
            </a:r>
          </a:p>
          <a:p>
            <a:pPr algn="ctr" eaLnBrk="1" fontAlgn="auto" hangingPunct="1">
              <a:spcBef>
                <a:spcPts val="0"/>
              </a:spcBef>
              <a:spcAft>
                <a:spcPts val="0"/>
              </a:spcAft>
              <a:defRPr/>
            </a:pPr>
            <a:r>
              <a:rPr lang="en-US" sz="3600" b="1">
                <a:latin typeface="Arial" panose="020B0604020202020204" pitchFamily="34" charset="0"/>
                <a:cs typeface="Arial" panose="020B0604020202020204" pitchFamily="34" charset="0"/>
              </a:rPr>
              <a:t>PHÒNG, CHỐNG DỊCH COVID-19</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816043"/>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B01365-C851-4CC2-933C-DF522218FE7D}"/>
              </a:ext>
            </a:extLst>
          </p:cNvPr>
          <p:cNvSpPr txBox="1"/>
          <p:nvPr/>
        </p:nvSpPr>
        <p:spPr>
          <a:xfrm>
            <a:off x="331470" y="525780"/>
            <a:ext cx="11727180" cy="5355312"/>
          </a:xfrm>
          <a:prstGeom prst="rect">
            <a:avLst/>
          </a:prstGeom>
          <a:noFill/>
        </p:spPr>
        <p:txBody>
          <a:bodyPr wrap="square" rtlCol="0">
            <a:spAutoFit/>
          </a:bodyPr>
          <a:lstStyle/>
          <a:p>
            <a:r>
              <a:rPr lang="vi-VN" b="1">
                <a:solidFill>
                  <a:srgbClr val="FF0000"/>
                </a:solidFill>
                <a:latin typeface="+mj-lt"/>
              </a:rPr>
              <a:t>Nhân viên y tế</a:t>
            </a:r>
          </a:p>
          <a:p>
            <a:r>
              <a:rPr lang="vi-VN">
                <a:latin typeface="+mj-lt"/>
              </a:rPr>
              <a:t>- Thực hiện nghiêm túc giờ trực tại trường “đảm bảo cán bộ y tế có mặt liên tục trong suốt thời gian dạy và học để sẵn sàng đáp ứng y tế khi cần)</a:t>
            </a:r>
          </a:p>
          <a:p>
            <a:r>
              <a:rPr lang="vi-VN">
                <a:latin typeface="+mj-lt"/>
              </a:rPr>
              <a:t>- Liên hệ với trạm y tế Phường 14, TTYT Quận Gò Vấp để được hướng dẫn, phối hợp xây dựng kế hoạch và hỗ trợ triển khai công tác phòng chống dịch Covid- 19 tại nhà trường;</a:t>
            </a:r>
          </a:p>
          <a:p>
            <a:r>
              <a:rPr lang="vi-VN">
                <a:latin typeface="+mj-lt"/>
              </a:rPr>
              <a:t>- Tham mưu cho Trưởng ban, phó Trưởng ban chỉ đạo triển khai các văn bản thực hiện phòng chống dịch bệnh Covid-19 đến toàn thể cán bộ giáo viên, nhân viên và học sinh toàn trường.</a:t>
            </a:r>
          </a:p>
          <a:p>
            <a:r>
              <a:rPr lang="vi-VN">
                <a:latin typeface="+mj-lt"/>
              </a:rPr>
              <a:t>- Tham mưu cho Trưởng  ban chỉ đạo ban hành Quyết định thành lập Ban chỉ đạo phòng chống dịch bệnh Covid-19 của Trường Tiểu học Lê Quý Đôn.</a:t>
            </a:r>
          </a:p>
          <a:p>
            <a:r>
              <a:rPr lang="vi-VN">
                <a:latin typeface="+mj-lt"/>
              </a:rPr>
              <a:t>- Phối hợp với các thành viên trong Ban chỉ đạo thực hiện tốt công tác phòng, chống dịch bệnh Covid-19.</a:t>
            </a:r>
          </a:p>
          <a:p>
            <a:r>
              <a:rPr lang="vi-VN">
                <a:latin typeface="+mj-lt"/>
              </a:rPr>
              <a:t>- Tổng hợp báo cáo chung của nhà trường về tình hình dịch bệnh định kỳ và đột xuất theo quy định.</a:t>
            </a:r>
          </a:p>
          <a:p>
            <a:r>
              <a:rPr lang="vi-VN">
                <a:latin typeface="+mj-lt"/>
              </a:rPr>
              <a:t>- Trực tiếp phối hợp với trạm y tế phường 1 thực hiện công tác tiêu độc khử trùng, vệ sinh sát khuẩn phòng chống dịch bệnh.</a:t>
            </a:r>
          </a:p>
          <a:p>
            <a:r>
              <a:rPr lang="vi-VN">
                <a:latin typeface="+mj-lt"/>
              </a:rPr>
              <a:t>- Tham mưu với Ban chỉ đạo Chuẩn bị đầy đủ các đồ dùng, dung dịch sát khuẩn để thực hiện tốt công tác phòng chống Covid-19</a:t>
            </a:r>
          </a:p>
          <a:p>
            <a:r>
              <a:rPr lang="vi-VN">
                <a:latin typeface="+mj-lt"/>
              </a:rPr>
              <a:t>- Phối hợp với giáo viên chủ nhiệm lập sổ theo dõi, theo dõi sức khỏe học sinh để phát hiện và xử lý kịp thời các trường hợp có biểu hiện sốt, ho, khó thở, mệt mỏi,…	</a:t>
            </a:r>
          </a:p>
          <a:p>
            <a:r>
              <a:rPr lang="vi-VN">
                <a:latin typeface="+mj-lt"/>
              </a:rPr>
              <a:t>- Thực hiện kiểm tra, giám sát công tác vệ sinh trường, lớp; công tác phòng chống dịch bệnh hàng ngày.</a:t>
            </a:r>
          </a:p>
          <a:p>
            <a:r>
              <a:rPr lang="vi-VN">
                <a:latin typeface="+mj-lt"/>
              </a:rPr>
              <a:t>- Tổng hợp báo cáo thực hiện công tác phòng chống dịch bệnh Covid-19 của nhà trường hàng ngày, hàng tuần, hàng tháng cho BGH nhà trường.</a:t>
            </a:r>
          </a:p>
        </p:txBody>
      </p:sp>
    </p:spTree>
    <p:extLst>
      <p:ext uri="{BB962C8B-B14F-4D97-AF65-F5344CB8AC3E}">
        <p14:creationId xmlns:p14="http://schemas.microsoft.com/office/powerpoint/2010/main" val="2058922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926A-4953-49F7-88F0-39DEE89EAA57}"/>
              </a:ext>
            </a:extLst>
          </p:cNvPr>
          <p:cNvSpPr txBox="1"/>
          <p:nvPr/>
        </p:nvSpPr>
        <p:spPr>
          <a:xfrm>
            <a:off x="436721" y="1347490"/>
            <a:ext cx="11318557" cy="4093428"/>
          </a:xfrm>
          <a:prstGeom prst="rect">
            <a:avLst/>
          </a:prstGeom>
          <a:noFill/>
        </p:spPr>
        <p:txBody>
          <a:bodyPr wrap="square">
            <a:spAutoFit/>
          </a:bodyPr>
          <a:lstStyle/>
          <a:p>
            <a:pPr>
              <a:spcBef>
                <a:spcPts val="600"/>
              </a:spcBef>
              <a:spcAft>
                <a:spcPts val="600"/>
              </a:spcAft>
            </a:pPr>
            <a:r>
              <a:rPr lang="vi-VN" sz="2000" b="1">
                <a:solidFill>
                  <a:srgbClr val="FF0000"/>
                </a:solidFill>
                <a:latin typeface="+mj-lt"/>
              </a:rPr>
              <a:t>Chủ tịch Công đoàn: </a:t>
            </a:r>
          </a:p>
          <a:p>
            <a:pPr>
              <a:spcBef>
                <a:spcPts val="600"/>
              </a:spcBef>
              <a:spcAft>
                <a:spcPts val="600"/>
              </a:spcAft>
            </a:pPr>
            <a:r>
              <a:rPr lang="vi-VN" sz="2000">
                <a:latin typeface="+mj-lt"/>
              </a:rPr>
              <a:t>- </a:t>
            </a:r>
            <a:r>
              <a:rPr lang="en-US" sz="2000" err="1">
                <a:latin typeface="Times New Roman" pitchFamily="18" charset="0"/>
                <a:cs typeface="Times New Roman" pitchFamily="18" charset="0"/>
              </a:rPr>
              <a:t>Cùng</a:t>
            </a:r>
            <a:r>
              <a:rPr lang="en-US" sz="2000">
                <a:latin typeface="Times New Roman" pitchFamily="18" charset="0"/>
                <a:cs typeface="Times New Roman" pitchFamily="18" charset="0"/>
              </a:rPr>
              <a:t> Ban </a:t>
            </a:r>
            <a:r>
              <a:rPr lang="en-US" sz="2000" err="1">
                <a:latin typeface="Times New Roman" pitchFamily="18" charset="0"/>
                <a:cs typeface="Times New Roman" pitchFamily="18" charset="0"/>
              </a:rPr>
              <a:t>chấp</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hành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công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đoàn</a:t>
            </a:r>
            <a:r>
              <a:rPr lang="en-US" sz="2000">
                <a:latin typeface="Times New Roman" pitchFamily="18" charset="0"/>
                <a:cs typeface="Times New Roman" pitchFamily="18" charset="0"/>
              </a:rPr>
              <a:t> </a:t>
            </a:r>
            <a:r>
              <a:rPr lang="en-US" sz="2000">
                <a:latin typeface="+mj-lt"/>
              </a:rPr>
              <a:t>t</a:t>
            </a:r>
            <a:r>
              <a:rPr lang="vi-VN" sz="2000">
                <a:latin typeface="+mj-lt"/>
              </a:rPr>
              <a:t>hường xuyên cập nhật tình hình, diễn biến của dịch bệnh để thông báo kịp thời cho Công đoàn viên, đoàn viên; </a:t>
            </a:r>
          </a:p>
          <a:p>
            <a:pPr>
              <a:spcBef>
                <a:spcPts val="600"/>
              </a:spcBef>
              <a:spcAft>
                <a:spcPts val="600"/>
              </a:spcAft>
            </a:pPr>
            <a:r>
              <a:rPr lang="vi-VN" sz="2000">
                <a:latin typeface="+mj-lt"/>
              </a:rPr>
              <a:t>- Thực hiện công tác tư tưởng cho đội ngũ về tình hình dịch bệnh, động viên đội ngũ yên tâm công tác và tích cực tham gia công tác phòng chống Covid-19- Hỗ trợ giám sát các trường hợp đi và đến từ vùng dịch của giáo viên, nhân viên, học sinh trong nhà trường.</a:t>
            </a:r>
          </a:p>
          <a:p>
            <a:pPr>
              <a:spcBef>
                <a:spcPts val="600"/>
              </a:spcBef>
              <a:spcAft>
                <a:spcPts val="600"/>
              </a:spcAft>
            </a:pPr>
            <a:r>
              <a:rPr lang="vi-VN" sz="2000">
                <a:latin typeface="+mj-lt"/>
              </a:rPr>
              <a:t>- Cập nhật kịp thời các trường hợp giáo viên, nhân viên, học sinh trong nhà trường có thân nhân thuộc F0, F1 và báo cáo cho Ban chỉ đạo.</a:t>
            </a:r>
            <a:endParaRPr lang="en-US" sz="2000">
              <a:latin typeface="+mj-lt"/>
            </a:endParaRPr>
          </a:p>
          <a:p>
            <a:pPr>
              <a:spcBef>
                <a:spcPts val="600"/>
              </a:spcBef>
              <a:spcAft>
                <a:spcPts val="600"/>
              </a:spcAft>
            </a:pPr>
            <a:r>
              <a:rPr lang="vi-VN" sz="2000">
                <a:latin typeface="+mj-lt"/>
              </a:rPr>
              <a:t>- Phối hợp tổ An toàn Covid-19 trong nhà trường </a:t>
            </a:r>
            <a:r>
              <a:rPr lang="vi-VN" sz="2000">
                <a:solidFill>
                  <a:srgbClr val="FF0000"/>
                </a:solidFill>
                <a:latin typeface="+mj-lt"/>
              </a:rPr>
              <a:t>phân công đoàn viên</a:t>
            </a:r>
            <a:r>
              <a:rPr lang="vi-VN" sz="2000">
                <a:latin typeface="+mj-lt"/>
              </a:rPr>
              <a:t> trực phân luồng, đo thân nhiệt, hướng dẫn người ra vào, học sinh rửa tay sát khuẩn</a:t>
            </a:r>
            <a:r>
              <a:rPr lang="en-US" sz="2000">
                <a:latin typeface="+mj-lt"/>
              </a:rPr>
              <a:t>; </a:t>
            </a:r>
            <a:r>
              <a:rPr lang="vi-VN" sz="2000">
                <a:solidFill>
                  <a:srgbClr val="FF0000"/>
                </a:solidFill>
                <a:latin typeface="+mj-lt"/>
              </a:rPr>
              <a:t>quan sát nhắc nhở HS thực hiện quy định 5K vào giờ chơi – giờ nghỉ.</a:t>
            </a:r>
            <a:endParaRPr lang="vi-VN" sz="2000">
              <a:latin typeface="+mj-lt"/>
            </a:endParaRPr>
          </a:p>
        </p:txBody>
      </p:sp>
    </p:spTree>
    <p:extLst>
      <p:ext uri="{BB962C8B-B14F-4D97-AF65-F5344CB8AC3E}">
        <p14:creationId xmlns:p14="http://schemas.microsoft.com/office/powerpoint/2010/main" val="918321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1F4394-AA54-4989-A5D9-34CCFAB0B891}"/>
              </a:ext>
            </a:extLst>
          </p:cNvPr>
          <p:cNvSpPr txBox="1"/>
          <p:nvPr/>
        </p:nvSpPr>
        <p:spPr>
          <a:xfrm>
            <a:off x="220980" y="425231"/>
            <a:ext cx="11750039" cy="5786199"/>
          </a:xfrm>
          <a:prstGeom prst="rect">
            <a:avLst/>
          </a:prstGeom>
          <a:noFill/>
        </p:spPr>
        <p:txBody>
          <a:bodyPr wrap="square">
            <a:spAutoFit/>
          </a:bodyPr>
          <a:lstStyle/>
          <a:p>
            <a:pPr>
              <a:spcBef>
                <a:spcPts val="600"/>
              </a:spcBef>
              <a:spcAft>
                <a:spcPts val="600"/>
              </a:spcAft>
            </a:pPr>
            <a:r>
              <a:rPr lang="vi-VN" b="1">
                <a:solidFill>
                  <a:srgbClr val="FF0000"/>
                </a:solidFill>
                <a:latin typeface="+mj-lt"/>
              </a:rPr>
              <a:t>Bí thư chi đoàn / Tổng phụ trách: </a:t>
            </a:r>
          </a:p>
          <a:p>
            <a:pPr>
              <a:spcBef>
                <a:spcPts val="600"/>
              </a:spcBef>
              <a:spcAft>
                <a:spcPts val="600"/>
              </a:spcAft>
            </a:pPr>
            <a:r>
              <a:rPr lang="vi-VN">
                <a:latin typeface="+mj-lt"/>
              </a:rPr>
              <a:t>- Tuyên truyền cho giáo viên, người lao động, học sinh về chuyên đề “Phòng, chống dịch COVID-19” bằng nhiều hình thức đa dạng, phù hợp;</a:t>
            </a:r>
          </a:p>
          <a:p>
            <a:pPr>
              <a:spcBef>
                <a:spcPts val="600"/>
              </a:spcBef>
              <a:spcAft>
                <a:spcPts val="600"/>
              </a:spcAft>
            </a:pPr>
            <a:r>
              <a:rPr lang="vi-VN">
                <a:latin typeface="+mj-lt"/>
              </a:rPr>
              <a:t>- Phối hợp tổ An toàn Covid-19 trong nhà trường </a:t>
            </a:r>
            <a:r>
              <a:rPr lang="vi-VN">
                <a:solidFill>
                  <a:srgbClr val="FF0000"/>
                </a:solidFill>
                <a:latin typeface="+mj-lt"/>
              </a:rPr>
              <a:t>phân công đoàn viên </a:t>
            </a:r>
            <a:r>
              <a:rPr lang="vi-VN">
                <a:latin typeface="+mj-lt"/>
              </a:rPr>
              <a:t>trực phân luồng, đo thân nhiệt, hướng dẫn người ra vào, học sinh rửa tay sát khuẩn; </a:t>
            </a:r>
            <a:r>
              <a:rPr lang="vi-VN">
                <a:solidFill>
                  <a:srgbClr val="FF0000"/>
                </a:solidFill>
                <a:latin typeface="+mj-lt"/>
              </a:rPr>
              <a:t>quan sát nhắc nhở HS thực hiện quy định 5K vào giờ chơi – giờ nghỉ</a:t>
            </a:r>
            <a:r>
              <a:rPr lang="vi-VN">
                <a:latin typeface="+mj-lt"/>
              </a:rPr>
              <a:t>.</a:t>
            </a:r>
          </a:p>
          <a:p>
            <a:pPr>
              <a:spcBef>
                <a:spcPts val="600"/>
              </a:spcBef>
              <a:spcAft>
                <a:spcPts val="600"/>
              </a:spcAft>
            </a:pPr>
            <a:r>
              <a:rPr lang="vi-VN">
                <a:latin typeface="+mj-lt"/>
              </a:rPr>
              <a:t>- Tăng cường nhắc nhở phụ huynh, học sinh thực hiện quy định 5K </a:t>
            </a:r>
          </a:p>
          <a:p>
            <a:pPr>
              <a:spcBef>
                <a:spcPts val="600"/>
              </a:spcBef>
              <a:spcAft>
                <a:spcPts val="600"/>
              </a:spcAft>
            </a:pPr>
            <a:r>
              <a:rPr lang="vi-VN">
                <a:latin typeface="+mj-lt"/>
              </a:rPr>
              <a:t>- Phối hợp với nhân viên y tế và Đội tuyên truyền măng non tăng cường tuyên truyền phòng chống dịch Covid-19, kết hợp bài tuyên truyền và các bài hát, nhạc để nâng cao hiệu quả truyền thông.</a:t>
            </a:r>
          </a:p>
          <a:p>
            <a:pPr>
              <a:spcBef>
                <a:spcPts val="600"/>
              </a:spcBef>
              <a:spcAft>
                <a:spcPts val="600"/>
              </a:spcAft>
            </a:pPr>
            <a:r>
              <a:rPr lang="vi-VN">
                <a:latin typeface="+mj-lt"/>
              </a:rPr>
              <a:t>- Kiểm tra thường xuyên và bổ sung kịp thời các tờ tranh, bài tuyên truyền tại các lớp, kiểm tra sĩ số học sinh vào đầu các giờ học.</a:t>
            </a:r>
          </a:p>
          <a:p>
            <a:pPr>
              <a:spcBef>
                <a:spcPts val="600"/>
              </a:spcBef>
              <a:spcAft>
                <a:spcPts val="600"/>
              </a:spcAft>
            </a:pPr>
            <a:r>
              <a:rPr lang="vi-VN">
                <a:latin typeface="+mj-lt"/>
              </a:rPr>
              <a:t>- Chuẩn bị đầy đủ loa, mic cho công tác tuyên truyền phòng chống dịch bệnh.	</a:t>
            </a:r>
          </a:p>
          <a:p>
            <a:pPr>
              <a:spcBef>
                <a:spcPts val="600"/>
              </a:spcBef>
              <a:spcAft>
                <a:spcPts val="600"/>
              </a:spcAft>
            </a:pPr>
            <a:r>
              <a:rPr lang="vi-VN">
                <a:latin typeface="+mj-lt"/>
              </a:rPr>
              <a:t>- Thực hiện chào cờ và các nội dung đội theo đơn vị lớp.</a:t>
            </a:r>
          </a:p>
          <a:p>
            <a:pPr>
              <a:spcBef>
                <a:spcPts val="600"/>
              </a:spcBef>
              <a:spcAft>
                <a:spcPts val="600"/>
              </a:spcAft>
            </a:pPr>
            <a:r>
              <a:rPr lang="vi-VN">
                <a:latin typeface="+mj-lt"/>
              </a:rPr>
              <a:t>- Bố trí, kiểm tra, học sinh đi vệ sinh và rửa tay vào các giờ nghỉ hợp lý có giãn cách.</a:t>
            </a:r>
          </a:p>
          <a:p>
            <a:pPr>
              <a:spcBef>
                <a:spcPts val="600"/>
              </a:spcBef>
              <a:spcAft>
                <a:spcPts val="600"/>
              </a:spcAft>
            </a:pPr>
            <a:r>
              <a:rPr lang="vi-VN">
                <a:latin typeface="+mj-lt"/>
              </a:rPr>
              <a:t>- Kiểm tra vệ sinh các lớp sau mỗi buổi học.</a:t>
            </a:r>
          </a:p>
          <a:p>
            <a:pPr>
              <a:spcBef>
                <a:spcPts val="600"/>
              </a:spcBef>
              <a:spcAft>
                <a:spcPts val="600"/>
              </a:spcAft>
            </a:pPr>
            <a:r>
              <a:rPr lang="vi-VN">
                <a:latin typeface="+mj-lt"/>
              </a:rPr>
              <a:t>- Kết hợp với đoàn viên và tổ bộ môn đo thân nhiệt cho hs đầu giờ học và quản lý hs sau khi tan học.</a:t>
            </a:r>
          </a:p>
        </p:txBody>
      </p:sp>
    </p:spTree>
    <p:extLst>
      <p:ext uri="{BB962C8B-B14F-4D97-AF65-F5344CB8AC3E}">
        <p14:creationId xmlns:p14="http://schemas.microsoft.com/office/powerpoint/2010/main" val="2237575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8BA5C5-80DC-4FE9-BCEA-C256F6A115E8}"/>
              </a:ext>
            </a:extLst>
          </p:cNvPr>
          <p:cNvSpPr txBox="1"/>
          <p:nvPr/>
        </p:nvSpPr>
        <p:spPr>
          <a:xfrm>
            <a:off x="232410" y="151626"/>
            <a:ext cx="11849100" cy="6483826"/>
          </a:xfrm>
          <a:prstGeom prst="rect">
            <a:avLst/>
          </a:prstGeom>
          <a:noFill/>
        </p:spPr>
        <p:txBody>
          <a:bodyPr wrap="square">
            <a:spAutoFit/>
          </a:bodyPr>
          <a:lstStyle/>
          <a:p>
            <a:pPr>
              <a:spcBef>
                <a:spcPts val="400"/>
              </a:spcBef>
              <a:spcAft>
                <a:spcPts val="400"/>
              </a:spcAft>
            </a:pPr>
            <a:r>
              <a:rPr lang="vi-VN" b="1">
                <a:solidFill>
                  <a:srgbClr val="FF0000"/>
                </a:solidFill>
                <a:latin typeface="+mj-lt"/>
              </a:rPr>
              <a:t>Giáo viên chủ nhiệm</a:t>
            </a:r>
          </a:p>
          <a:p>
            <a:pPr>
              <a:spcBef>
                <a:spcPts val="400"/>
              </a:spcBef>
              <a:spcAft>
                <a:spcPts val="400"/>
              </a:spcAft>
            </a:pPr>
            <a:r>
              <a:rPr lang="vi-VN">
                <a:latin typeface="+mj-lt"/>
                <a:cs typeface="Arial" panose="020B0604020202020204" pitchFamily="34" charset="0"/>
              </a:rPr>
              <a:t>- </a:t>
            </a:r>
            <a:r>
              <a:rPr lang="vi-VN">
                <a:solidFill>
                  <a:srgbClr val="C00000"/>
                </a:solidFill>
                <a:latin typeface="+mj-lt"/>
                <a:cs typeface="Arial" panose="020B0604020202020204" pitchFamily="34" charset="0"/>
              </a:rPr>
              <a:t>Căn cứ tình hình dịch bệnh từng cấp độ </a:t>
            </a:r>
            <a:r>
              <a:rPr lang="vi-VN">
                <a:latin typeface="+mj-lt"/>
                <a:cs typeface="Arial" panose="020B0604020202020204" pitchFamily="34" charset="0"/>
              </a:rPr>
              <a:t>mà thực hiện việc phối hợp với giáo viên bộ môn dạy cả lớp hoặc chia lớp thành hai nhóm cho phù hợp với nhận thức của học sinh khi dạy trực tiếp trên lớp; đồng thời tiếp tục phương án dạy học trực tuyến và giao bài cho học sinh tự học ở nhà nếu có dịch bệnh xảy ra.</a:t>
            </a:r>
          </a:p>
          <a:p>
            <a:pPr>
              <a:spcBef>
                <a:spcPts val="400"/>
              </a:spcBef>
              <a:spcAft>
                <a:spcPts val="400"/>
              </a:spcAft>
            </a:pPr>
            <a:r>
              <a:rPr lang="vi-VN">
                <a:latin typeface="+mj-lt"/>
                <a:cs typeface="Arial" panose="020B0604020202020204" pitchFamily="34" charset="0"/>
              </a:rPr>
              <a:t>- Thông báo tới PH, HS phương án học sinh quay trở lại trường.</a:t>
            </a:r>
          </a:p>
          <a:p>
            <a:pPr>
              <a:spcBef>
                <a:spcPts val="400"/>
              </a:spcBef>
              <a:spcAft>
                <a:spcPts val="400"/>
              </a:spcAft>
            </a:pPr>
            <a:r>
              <a:rPr lang="vi-VN">
                <a:latin typeface="+mj-lt"/>
                <a:cs typeface="Arial" panose="020B0604020202020204" pitchFamily="34" charset="0"/>
              </a:rPr>
              <a:t>- Phối hợp với PHHS chuẩn bị cơ sở vật chất của lớp để phòng chống dịch bệnh tốt nhất.</a:t>
            </a:r>
          </a:p>
          <a:p>
            <a:pPr>
              <a:spcBef>
                <a:spcPts val="400"/>
              </a:spcBef>
              <a:spcAft>
                <a:spcPts val="400"/>
              </a:spcAft>
            </a:pPr>
            <a:r>
              <a:rPr lang="vi-VN">
                <a:latin typeface="+mj-lt"/>
                <a:cs typeface="Arial" panose="020B0604020202020204" pitchFamily="34" charset="0"/>
              </a:rPr>
              <a:t>- Kiểm tra sĩ số hàng ngày, báo cáo ngay với Ban giám hiệu và nhân viên y tế các trường hợp nghỉ học do ốm. Kiểm tra nhiệt độ học sinh 2 lần/ ngày khi có học sinh bị sốt, ốm báo ngay với BGH hoặc nhân viên y tế để được hướng dẫn xử lý kịp thời.</a:t>
            </a:r>
          </a:p>
          <a:p>
            <a:pPr algn="just">
              <a:spcBef>
                <a:spcPts val="400"/>
              </a:spcBef>
              <a:spcAft>
                <a:spcPts val="400"/>
              </a:spcAft>
            </a:pPr>
            <a:r>
              <a:rPr lang="vi-VN">
                <a:latin typeface="+mj-lt"/>
                <a:cs typeface="Arial" panose="020B0604020202020204" pitchFamily="34" charset="0"/>
              </a:rPr>
              <a:t>- GVCN phối hợp với GVBM, NVPV vệ sinh, khử khuẩn lớp học bằng Cloramin B hoặc các chất tẩy rửa thông thường khác vào cuối mỗi buổi học.</a:t>
            </a:r>
          </a:p>
          <a:p>
            <a:pPr>
              <a:spcBef>
                <a:spcPts val="400"/>
              </a:spcBef>
              <a:spcAft>
                <a:spcPts val="400"/>
              </a:spcAft>
            </a:pPr>
            <a:r>
              <a:rPr lang="vi-VN">
                <a:latin typeface="+mj-lt"/>
                <a:cs typeface="Arial" panose="020B0604020202020204" pitchFamily="34" charset="0"/>
              </a:rPr>
              <a:t>- Quản lí học sinh giờ chào cờ tại lớp học, giờ ra chơi tại lớp theo thống nhất chia ca lệnh giờ;</a:t>
            </a:r>
          </a:p>
          <a:p>
            <a:pPr>
              <a:spcBef>
                <a:spcPts val="400"/>
              </a:spcBef>
              <a:spcAft>
                <a:spcPts val="400"/>
              </a:spcAft>
            </a:pPr>
            <a:r>
              <a:rPr lang="vi-VN">
                <a:latin typeface="+mj-lt"/>
                <a:cs typeface="Arial" panose="020B0604020202020204" pitchFamily="34" charset="0"/>
              </a:rPr>
              <a:t>- Thường xuyên truyền truyền, nhắc nhở học sinh thực hiện các biện pháp phòng chống dịch bệnh Covid-19. Thực hiện tốt thông điệp 5K của Bộ y tế.</a:t>
            </a:r>
          </a:p>
          <a:p>
            <a:pPr>
              <a:spcBef>
                <a:spcPts val="400"/>
              </a:spcBef>
              <a:spcAft>
                <a:spcPts val="400"/>
              </a:spcAft>
            </a:pPr>
            <a:r>
              <a:rPr lang="vi-VN">
                <a:latin typeface="+mj-lt"/>
                <a:cs typeface="Arial" panose="020B0604020202020204" pitchFamily="34" charset="0"/>
              </a:rPr>
              <a:t>- Nếu có HS nghỉ học thường xuyên liên hệ với PHHS nắm bắt tình hình sức khỏe HS, báo cáo BGH.</a:t>
            </a:r>
            <a:endParaRPr lang="en-US">
              <a:latin typeface="+mj-lt"/>
              <a:cs typeface="Arial" panose="020B0604020202020204" pitchFamily="34" charset="0"/>
            </a:endParaRPr>
          </a:p>
          <a:p>
            <a:pPr>
              <a:spcBef>
                <a:spcPts val="400"/>
              </a:spcBef>
              <a:spcAft>
                <a:spcPts val="400"/>
              </a:spcAft>
            </a:pPr>
            <a:r>
              <a:rPr lang="en-US">
                <a:solidFill>
                  <a:srgbClr val="171717"/>
                </a:solidFill>
                <a:effectLst/>
                <a:latin typeface="+mj-lt"/>
                <a:ea typeface="Times New Roman" panose="02020603050405020304" pitchFamily="18" charset="0"/>
                <a:cs typeface="Arial" panose="020B0604020202020204" pitchFamily="34"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Hướng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dẫn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sinh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có</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thân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nhiệt</a:t>
            </a:r>
            <a:r>
              <a:rPr lang="en-US">
                <a:solidFill>
                  <a:srgbClr val="171717"/>
                </a:solidFill>
                <a:effectLst/>
                <a:latin typeface="Times New Roman" pitchFamily="18" charset="0"/>
                <a:ea typeface="Times New Roman" panose="02020603050405020304" pitchFamily="18" charset="0"/>
                <a:cs typeface="Times New Roman" pitchFamily="18" charset="0"/>
              </a:rPr>
              <a:t> &gt;37,5</a:t>
            </a:r>
            <a:r>
              <a:rPr lang="en-US" baseline="30000">
                <a:solidFill>
                  <a:srgbClr val="171717"/>
                </a:solidFill>
                <a:effectLst/>
                <a:latin typeface="Times New Roman" pitchFamily="18" charset="0"/>
                <a:ea typeface="Times New Roman" panose="02020603050405020304" pitchFamily="18" charset="0"/>
                <a:cs typeface="Times New Roman" pitchFamily="18" charset="0"/>
              </a:rPr>
              <a:t>o</a:t>
            </a:r>
            <a:r>
              <a:rPr lang="en-US">
                <a:solidFill>
                  <a:srgbClr val="171717"/>
                </a:solidFill>
                <a:effectLst/>
                <a:latin typeface="Times New Roman" pitchFamily="18" charset="0"/>
                <a:ea typeface="Times New Roman" panose="02020603050405020304" pitchFamily="18" charset="0"/>
                <a:cs typeface="Times New Roman" pitchFamily="18" charset="0"/>
              </a:rPr>
              <a:t>C </a:t>
            </a:r>
            <a:r>
              <a:rPr lang="en-US" err="1">
                <a:solidFill>
                  <a:srgbClr val="171717"/>
                </a:solidFill>
                <a:effectLst/>
                <a:latin typeface="Times New Roman" pitchFamily="18" charset="0"/>
                <a:ea typeface="Times New Roman" panose="02020603050405020304" pitchFamily="18" charset="0"/>
                <a:cs typeface="Times New Roman" pitchFamily="18" charset="0"/>
              </a:rPr>
              <a:t>kèm</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theo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các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biểu</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hiện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như</a:t>
            </a:r>
            <a:r>
              <a:rPr lang="en-US">
                <a:solidFill>
                  <a:srgbClr val="171717"/>
                </a:solidFill>
                <a:effectLst/>
                <a:latin typeface="Times New Roman" pitchFamily="18" charset="0"/>
                <a:ea typeface="Times New Roman" panose="02020603050405020304" pitchFamily="18" charset="0"/>
                <a:cs typeface="Times New Roman" pitchFamily="18" charset="0"/>
              </a:rPr>
              <a:t> ho, </a:t>
            </a:r>
            <a:r>
              <a:rPr lang="en-US" err="1">
                <a:solidFill>
                  <a:srgbClr val="171717"/>
                </a:solidFill>
                <a:effectLst/>
                <a:latin typeface="Times New Roman" pitchFamily="18" charset="0"/>
                <a:ea typeface="Times New Roman" panose="02020603050405020304" pitchFamily="18" charset="0"/>
                <a:cs typeface="Times New Roman" pitchFamily="18" charset="0"/>
              </a:rPr>
              <a:t>hắt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hơi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khó</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thở</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đau</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rát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đeo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khẩu</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trang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và</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đưa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sinh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vào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theo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dõi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tại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phòng</a:t>
            </a:r>
            <a:r>
              <a:rPr lang="en-US">
                <a:solidFill>
                  <a:srgbClr val="171717"/>
                </a:solidFill>
                <a:effectLst/>
                <a:latin typeface="Times New Roman" pitchFamily="18" charset="0"/>
                <a:ea typeface="Times New Roman" panose="02020603050405020304" pitchFamily="18" charset="0"/>
                <a:cs typeface="Times New Roman" pitchFamily="18" charset="0"/>
              </a:rPr>
              <a:t> y </a:t>
            </a:r>
            <a:r>
              <a:rPr lang="en-US" err="1">
                <a:solidFill>
                  <a:srgbClr val="171717"/>
                </a:solidFill>
                <a:effectLst/>
                <a:latin typeface="Times New Roman" pitchFamily="18" charset="0"/>
                <a:ea typeface="Times New Roman" panose="02020603050405020304" pitchFamily="18" charset="0"/>
                <a:cs typeface="Times New Roman" pitchFamily="18" charset="0"/>
              </a:rPr>
              <a:t>tế</a:t>
            </a:r>
            <a:r>
              <a:rPr lang="en-US">
                <a:solidFill>
                  <a:srgbClr val="171717"/>
                </a:solidFill>
                <a:effectLst/>
                <a:latin typeface="Times New Roman" pitchFamily="18" charset="0"/>
                <a:ea typeface="Times New Roman" panose="02020603050405020304" pitchFamily="18" charset="0"/>
                <a:cs typeface="Times New Roman" pitchFamily="18" charset="0"/>
              </a:rPr>
              <a:t> - </a:t>
            </a:r>
            <a:r>
              <a:rPr lang="en-US" err="1">
                <a:solidFill>
                  <a:srgbClr val="171717"/>
                </a:solidFill>
                <a:effectLst/>
                <a:latin typeface="Times New Roman" pitchFamily="18" charset="0"/>
                <a:ea typeface="Times New Roman" panose="02020603050405020304" pitchFamily="18" charset="0"/>
                <a:cs typeface="Times New Roman" pitchFamily="18" charset="0"/>
              </a:rPr>
              <a:t>phòng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cách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ly</a:t>
            </a:r>
            <a:r>
              <a:rPr lang="vi-VN">
                <a:solidFill>
                  <a:srgbClr val="171717"/>
                </a:solidFill>
                <a:effectLst/>
                <a:latin typeface="Times New Roman" pitchFamily="18" charset="0"/>
                <a:ea typeface="Times New Roman" panose="02020603050405020304" pitchFamily="18" charset="0"/>
                <a:cs typeface="Times New Roman" pitchFamily="18" charset="0"/>
              </a:rPr>
              <a:t>;</a:t>
            </a:r>
            <a:endParaRPr lang="en-US">
              <a:latin typeface="Times New Roman" pitchFamily="18" charset="0"/>
              <a:ea typeface="Times New Roman" panose="02020603050405020304" pitchFamily="18" charset="0"/>
              <a:cs typeface="Times New Roman" pitchFamily="18" charset="0"/>
            </a:endParaRPr>
          </a:p>
          <a:p>
            <a:pPr>
              <a:spcBef>
                <a:spcPts val="400"/>
              </a:spcBef>
              <a:spcAft>
                <a:spcPts val="400"/>
              </a:spcAft>
            </a:pP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Nhắc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nhở</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sinh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mở</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toàn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bộ</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cửa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sổ</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cửa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chính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thông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thoáng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lớp</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tuyệt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đối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không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bật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điều</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hòa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nhiệt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độ</a:t>
            </a:r>
            <a:r>
              <a:rPr lang="en-US">
                <a:solidFill>
                  <a:srgbClr val="171717"/>
                </a:solidFill>
                <a:effectLst/>
                <a:latin typeface="Times New Roman" pitchFamily="18" charset="0"/>
                <a:ea typeface="Times New Roman" panose="02020603050405020304" pitchFamily="18" charset="0"/>
                <a:cs typeface="Times New Roman" pitchFamily="18" charset="0"/>
              </a:rPr>
              <a:t>.</a:t>
            </a:r>
            <a:endParaRPr lang="en-US">
              <a:latin typeface="Times New Roman" pitchFamily="18" charset="0"/>
              <a:ea typeface="Times New Roman" panose="02020603050405020304" pitchFamily="18" charset="0"/>
              <a:cs typeface="Times New Roman" pitchFamily="18" charset="0"/>
            </a:endParaRPr>
          </a:p>
          <a:p>
            <a:pPr>
              <a:spcBef>
                <a:spcPts val="400"/>
              </a:spcBef>
              <a:spcAft>
                <a:spcPts val="400"/>
              </a:spcAft>
            </a:pP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Thường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xuyên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kiểm</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tra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theo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dõi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sức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khỏe</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sĩ</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số</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sinh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tuyên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truyền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các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biện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pháp</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phòng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chống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dịch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bệnh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trong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các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lớp</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a:t>
            </a:r>
            <a:endParaRPr lang="en-US">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779257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8565B-8E61-4159-A974-C62ED2DC2283}"/>
              </a:ext>
            </a:extLst>
          </p:cNvPr>
          <p:cNvSpPr txBox="1"/>
          <p:nvPr/>
        </p:nvSpPr>
        <p:spPr>
          <a:xfrm>
            <a:off x="407908" y="615409"/>
            <a:ext cx="11376184" cy="5073184"/>
          </a:xfrm>
          <a:prstGeom prst="rect">
            <a:avLst/>
          </a:prstGeom>
          <a:noFill/>
        </p:spPr>
        <p:txBody>
          <a:bodyPr wrap="square">
            <a:spAutoFit/>
          </a:bodyPr>
          <a:lstStyle/>
          <a:p>
            <a:pPr algn="just">
              <a:spcBef>
                <a:spcPts val="600"/>
              </a:spcBef>
              <a:spcAft>
                <a:spcPts val="600"/>
              </a:spcAft>
            </a:pPr>
            <a:r>
              <a:rPr lang="vi-VN" b="1">
                <a:solidFill>
                  <a:srgbClr val="FF0000"/>
                </a:solidFill>
                <a:latin typeface="+mj-lt"/>
                <a:cs typeface="Arial" panose="020B0604020202020204" pitchFamily="34" charset="0"/>
              </a:rPr>
              <a:t>Giáo viên bộ môn</a:t>
            </a:r>
          </a:p>
          <a:p>
            <a:pPr algn="just">
              <a:spcBef>
                <a:spcPts val="600"/>
              </a:spcBef>
              <a:spcAft>
                <a:spcPts val="600"/>
              </a:spcAft>
            </a:pPr>
            <a:r>
              <a:rPr lang="vi-VN">
                <a:latin typeface="+mj-lt"/>
                <a:cs typeface="Arial" panose="020B0604020202020204" pitchFamily="34" charset="0"/>
              </a:rPr>
              <a:t>- Căn cứ tình hình dịch bệnh mà thực hiện việc phối hợp với giáo viên chủ nhiệm dạy cả lớp hoặc chia lớp thành hai nhóm cho phù hợp với nhận thức của học sinh khi dạy trực tiếp trên lớp; đồng thời tiếp tục phương án dạy học trực tuyến và giao bài cho học sinh tự học ở nhà nếu có dịch bệnh xảy ra.</a:t>
            </a:r>
          </a:p>
          <a:p>
            <a:pPr algn="just">
              <a:spcBef>
                <a:spcPts val="600"/>
              </a:spcBef>
              <a:spcAft>
                <a:spcPts val="600"/>
              </a:spcAft>
            </a:pPr>
            <a:r>
              <a:rPr lang="vi-VN">
                <a:latin typeface="+mj-lt"/>
                <a:cs typeface="Arial" panose="020B0604020202020204" pitchFamily="34" charset="0"/>
              </a:rPr>
              <a:t>- Kiểm tra sĩ số học sinh theo từng tiết học, theo dõi sát các biểu hiện sức khỏe của học sinh.</a:t>
            </a:r>
          </a:p>
          <a:p>
            <a:pPr algn="just">
              <a:spcBef>
                <a:spcPts val="600"/>
              </a:spcBef>
              <a:spcAft>
                <a:spcPts val="600"/>
              </a:spcAft>
            </a:pPr>
            <a:r>
              <a:rPr lang="vi-VN">
                <a:latin typeface="+mj-lt"/>
                <a:cs typeface="Arial" panose="020B0604020202020204" pitchFamily="34" charset="0"/>
              </a:rPr>
              <a:t>- Phối hợp với GVCN, NVPV vệ sinh lớp học, thực hiện vệ sinh các phòng bộ môn, phòng chức năng, các nhiệm vụ được BGH phân công.</a:t>
            </a:r>
          </a:p>
          <a:p>
            <a:pPr algn="just">
              <a:spcBef>
                <a:spcPts val="600"/>
              </a:spcBef>
              <a:spcAft>
                <a:spcPts val="600"/>
              </a:spcAft>
            </a:pPr>
            <a:r>
              <a:rPr lang="vi-VN">
                <a:latin typeface="+mj-lt"/>
                <a:cs typeface="Arial" panose="020B0604020202020204" pitchFamily="34" charset="0"/>
              </a:rPr>
              <a:t>- Thường xuyên truyên truyền phòng chống dịch bệnh Covid-19 cho học sinh và gia đình.</a:t>
            </a:r>
          </a:p>
          <a:p>
            <a:pPr algn="just">
              <a:spcBef>
                <a:spcPts val="600"/>
              </a:spcBef>
              <a:spcAft>
                <a:spcPts val="600"/>
              </a:spcAft>
            </a:pPr>
            <a:r>
              <a:rPr lang="vi-VN">
                <a:latin typeface="+mj-lt"/>
                <a:cs typeface="Arial" panose="020B0604020202020204" pitchFamily="34" charset="0"/>
              </a:rPr>
              <a:t>- Tham gia lịch trực đo thân nhiệt, hướng dẫn học sinh rửa tay sát khuẩn,... theo sự phân công của Tổ </a:t>
            </a:r>
            <a:r>
              <a:rPr lang="en-US">
                <a:latin typeface="+mj-lt"/>
                <a:cs typeface="Arial" panose="020B0604020202020204" pitchFamily="34" charset="0"/>
              </a:rPr>
              <a:t>an </a:t>
            </a:r>
            <a:r>
              <a:rPr lang="en-US" err="1">
                <a:latin typeface="+mj-lt"/>
                <a:cs typeface="Arial" panose="020B0604020202020204" pitchFamily="34" charset="0"/>
              </a:rPr>
              <a:t>toàn</a:t>
            </a:r>
            <a:r>
              <a:rPr lang="en-US">
                <a:latin typeface="+mj-lt"/>
                <a:cs typeface="Arial" panose="020B0604020202020204" pitchFamily="34" charset="0"/>
              </a:rPr>
              <a:t> Covid-19</a:t>
            </a:r>
            <a:r>
              <a:rPr lang="vi-VN">
                <a:latin typeface="+mj-lt"/>
                <a:cs typeface="Arial" panose="020B0604020202020204" pitchFamily="34" charset="0"/>
              </a:rPr>
              <a:t>.</a:t>
            </a:r>
            <a:endParaRPr lang="en-US">
              <a:latin typeface="+mj-lt"/>
              <a:cs typeface="Arial" panose="020B0604020202020204" pitchFamily="34" charset="0"/>
            </a:endParaRPr>
          </a:p>
          <a:p>
            <a:pPr algn="just">
              <a:spcBef>
                <a:spcPts val="400"/>
              </a:spcBef>
              <a:spcAft>
                <a:spcPts val="400"/>
              </a:spcAft>
            </a:pP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Hướng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dẫn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sinh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có</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thân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nhiệt</a:t>
            </a:r>
            <a:r>
              <a:rPr lang="en-US">
                <a:solidFill>
                  <a:srgbClr val="171717"/>
                </a:solidFill>
                <a:effectLst/>
                <a:latin typeface="Times New Roman" pitchFamily="18" charset="0"/>
                <a:ea typeface="Times New Roman" panose="02020603050405020304" pitchFamily="18" charset="0"/>
                <a:cs typeface="Times New Roman" pitchFamily="18" charset="0"/>
              </a:rPr>
              <a:t> &gt;37,5</a:t>
            </a:r>
            <a:r>
              <a:rPr lang="en-US" baseline="30000">
                <a:solidFill>
                  <a:srgbClr val="171717"/>
                </a:solidFill>
                <a:effectLst/>
                <a:latin typeface="Times New Roman" pitchFamily="18" charset="0"/>
                <a:ea typeface="Times New Roman" panose="02020603050405020304" pitchFamily="18" charset="0"/>
                <a:cs typeface="Times New Roman" pitchFamily="18" charset="0"/>
              </a:rPr>
              <a:t>o</a:t>
            </a:r>
            <a:r>
              <a:rPr lang="en-US">
                <a:solidFill>
                  <a:srgbClr val="171717"/>
                </a:solidFill>
                <a:effectLst/>
                <a:latin typeface="Times New Roman" pitchFamily="18" charset="0"/>
                <a:ea typeface="Times New Roman" panose="02020603050405020304" pitchFamily="18" charset="0"/>
                <a:cs typeface="Times New Roman" pitchFamily="18" charset="0"/>
              </a:rPr>
              <a:t> C </a:t>
            </a:r>
            <a:r>
              <a:rPr lang="en-US" err="1">
                <a:solidFill>
                  <a:srgbClr val="171717"/>
                </a:solidFill>
                <a:effectLst/>
                <a:latin typeface="Times New Roman" pitchFamily="18" charset="0"/>
                <a:ea typeface="Times New Roman" panose="02020603050405020304" pitchFamily="18" charset="0"/>
                <a:cs typeface="Times New Roman" pitchFamily="18" charset="0"/>
              </a:rPr>
              <a:t>kèm</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theo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các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biểu</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hiện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như</a:t>
            </a:r>
            <a:r>
              <a:rPr lang="en-US">
                <a:solidFill>
                  <a:srgbClr val="171717"/>
                </a:solidFill>
                <a:effectLst/>
                <a:latin typeface="Times New Roman" pitchFamily="18" charset="0"/>
                <a:ea typeface="Times New Roman" panose="02020603050405020304" pitchFamily="18" charset="0"/>
                <a:cs typeface="Times New Roman" pitchFamily="18" charset="0"/>
              </a:rPr>
              <a:t> ho, </a:t>
            </a:r>
            <a:r>
              <a:rPr lang="en-US" err="1">
                <a:solidFill>
                  <a:srgbClr val="171717"/>
                </a:solidFill>
                <a:effectLst/>
                <a:latin typeface="Times New Roman" pitchFamily="18" charset="0"/>
                <a:ea typeface="Times New Roman" panose="02020603050405020304" pitchFamily="18" charset="0"/>
                <a:cs typeface="Times New Roman" pitchFamily="18" charset="0"/>
              </a:rPr>
              <a:t>hắt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hơi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khó</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thở</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đau</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rát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đeo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khẩu</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trang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và</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đưa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sinh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vào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theo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dõi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tại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phòng</a:t>
            </a:r>
            <a:r>
              <a:rPr lang="en-US">
                <a:solidFill>
                  <a:srgbClr val="171717"/>
                </a:solidFill>
                <a:effectLst/>
                <a:latin typeface="Times New Roman" pitchFamily="18" charset="0"/>
                <a:ea typeface="Times New Roman" panose="02020603050405020304" pitchFamily="18" charset="0"/>
                <a:cs typeface="Times New Roman" pitchFamily="18" charset="0"/>
              </a:rPr>
              <a:t> y </a:t>
            </a:r>
            <a:r>
              <a:rPr lang="en-US" err="1">
                <a:solidFill>
                  <a:srgbClr val="171717"/>
                </a:solidFill>
                <a:effectLst/>
                <a:latin typeface="Times New Roman" pitchFamily="18" charset="0"/>
                <a:ea typeface="Times New Roman" panose="02020603050405020304" pitchFamily="18" charset="0"/>
                <a:cs typeface="Times New Roman" pitchFamily="18" charset="0"/>
              </a:rPr>
              <a:t>tế</a:t>
            </a:r>
            <a:r>
              <a:rPr lang="en-US">
                <a:solidFill>
                  <a:srgbClr val="171717"/>
                </a:solidFill>
                <a:effectLst/>
                <a:latin typeface="Times New Roman" pitchFamily="18" charset="0"/>
                <a:ea typeface="Times New Roman" panose="02020603050405020304" pitchFamily="18" charset="0"/>
                <a:cs typeface="Times New Roman" pitchFamily="18" charset="0"/>
              </a:rPr>
              <a:t> - </a:t>
            </a:r>
            <a:r>
              <a:rPr lang="en-US" err="1">
                <a:solidFill>
                  <a:srgbClr val="171717"/>
                </a:solidFill>
                <a:effectLst/>
                <a:latin typeface="Times New Roman" pitchFamily="18" charset="0"/>
                <a:ea typeface="Times New Roman" panose="02020603050405020304" pitchFamily="18" charset="0"/>
                <a:cs typeface="Times New Roman" pitchFamily="18" charset="0"/>
              </a:rPr>
              <a:t>phòng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cách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ly</a:t>
            </a:r>
            <a:r>
              <a:rPr lang="vi-VN">
                <a:solidFill>
                  <a:srgbClr val="171717"/>
                </a:solidFill>
                <a:effectLst/>
                <a:latin typeface="Times New Roman" pitchFamily="18" charset="0"/>
                <a:ea typeface="Times New Roman" panose="02020603050405020304" pitchFamily="18" charset="0"/>
                <a:cs typeface="Times New Roman" pitchFamily="18" charset="0"/>
              </a:rPr>
              <a:t>;</a:t>
            </a:r>
            <a:endParaRPr lang="en-US">
              <a:latin typeface="Times New Roman" pitchFamily="18" charset="0"/>
              <a:ea typeface="Times New Roman" panose="02020603050405020304" pitchFamily="18" charset="0"/>
              <a:cs typeface="Times New Roman" pitchFamily="18" charset="0"/>
            </a:endParaRPr>
          </a:p>
          <a:p>
            <a:pPr algn="just">
              <a:spcBef>
                <a:spcPts val="400"/>
              </a:spcBef>
              <a:spcAft>
                <a:spcPts val="400"/>
              </a:spcAft>
            </a:pP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Nhắc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nhở</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sinh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mở</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toàn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bộ</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cửa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sổ</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cửa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chính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thông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thoáng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lớp</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tuyệt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đối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không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bật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điều</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hòa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nhiệt</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độ</a:t>
            </a:r>
            <a:r>
              <a:rPr lang="en-US">
                <a:solidFill>
                  <a:srgbClr val="171717"/>
                </a:solidFill>
                <a:effectLst/>
                <a:latin typeface="Times New Roman" pitchFamily="18" charset="0"/>
                <a:ea typeface="Times New Roman" panose="02020603050405020304" pitchFamily="18" charset="0"/>
                <a:cs typeface="Times New Roman" pitchFamily="18" charset="0"/>
              </a:rPr>
              <a:t>.</a:t>
            </a:r>
            <a:endParaRPr lang="en-US">
              <a:latin typeface="Times New Roman" pitchFamily="18" charset="0"/>
              <a:ea typeface="Times New Roman" panose="02020603050405020304" pitchFamily="18" charset="0"/>
              <a:cs typeface="Times New Roman" pitchFamily="18" charset="0"/>
            </a:endParaRPr>
          </a:p>
          <a:p>
            <a:pPr algn="just">
              <a:spcBef>
                <a:spcPts val="400"/>
              </a:spcBef>
              <a:spcAft>
                <a:spcPts val="400"/>
              </a:spcAft>
            </a:pP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Thường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xuyên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kiểm</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tra</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theo</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dõi</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sức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khỏe</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sĩ</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số</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sinh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tuyên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truyền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các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biện</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pháp</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phòng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chống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dịch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bệnh</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trong</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các</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lớp</a:t>
            </a:r>
            <a:r>
              <a:rPr lang="en-US">
                <a:solidFill>
                  <a:srgbClr val="171717"/>
                </a:solidFill>
                <a:effectLst/>
                <a:latin typeface="Times New Roman" pitchFamily="18" charset="0"/>
                <a:ea typeface="Times New Roman" panose="02020603050405020304" pitchFamily="18" charset="0"/>
                <a:cs typeface="Times New Roman" pitchFamily="18" charset="0"/>
              </a:rPr>
              <a:t> </a:t>
            </a:r>
            <a:r>
              <a:rPr lang="en-US" err="1">
                <a:solidFill>
                  <a:srgbClr val="171717"/>
                </a:solidFill>
                <a:effectLst/>
                <a:latin typeface="Times New Roman" pitchFamily="18" charset="0"/>
                <a:ea typeface="Times New Roman" panose="02020603050405020304" pitchFamily="18" charset="0"/>
                <a:cs typeface="Times New Roman" pitchFamily="18" charset="0"/>
              </a:rPr>
              <a:t>học</a:t>
            </a:r>
            <a:r>
              <a:rPr lang="en-US">
                <a:solidFill>
                  <a:srgbClr val="171717"/>
                </a:solidFill>
                <a:effectLst/>
                <a:latin typeface="Times New Roman" pitchFamily="18" charset="0"/>
                <a:ea typeface="Times New Roman" panose="02020603050405020304" pitchFamily="18" charset="0"/>
                <a:cs typeface="Times New Roman" pitchFamily="18" charset="0"/>
              </a:rPr>
              <a:t>.</a:t>
            </a:r>
            <a:endParaRPr lang="en-US">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6722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54C147-EB4C-40CF-B05C-D91B98E5439F}"/>
              </a:ext>
            </a:extLst>
          </p:cNvPr>
          <p:cNvSpPr txBox="1"/>
          <p:nvPr/>
        </p:nvSpPr>
        <p:spPr>
          <a:xfrm>
            <a:off x="398145" y="625614"/>
            <a:ext cx="11395710" cy="4955203"/>
          </a:xfrm>
          <a:prstGeom prst="rect">
            <a:avLst/>
          </a:prstGeom>
          <a:noFill/>
        </p:spPr>
        <p:txBody>
          <a:bodyPr wrap="square">
            <a:spAutoFit/>
          </a:bodyPr>
          <a:lstStyle/>
          <a:p>
            <a:pPr algn="just">
              <a:spcBef>
                <a:spcPts val="600"/>
              </a:spcBef>
              <a:spcAft>
                <a:spcPts val="600"/>
              </a:spcAft>
            </a:pPr>
            <a:r>
              <a:rPr lang="vi-VN" sz="2000" b="1">
                <a:solidFill>
                  <a:srgbClr val="FF0000"/>
                </a:solidFill>
                <a:latin typeface="+mj-lt"/>
                <a:cs typeface="Arial" panose="020B0604020202020204" pitchFamily="34" charset="0"/>
              </a:rPr>
              <a:t>Nhân viên bảo vệ, nhân viên vệ sinh (tạp vụ)</a:t>
            </a:r>
          </a:p>
          <a:p>
            <a:pPr algn="just">
              <a:spcBef>
                <a:spcPts val="600"/>
              </a:spcBef>
              <a:spcAft>
                <a:spcPts val="600"/>
              </a:spcAft>
            </a:pPr>
            <a:r>
              <a:rPr lang="vi-VN">
                <a:latin typeface="+mj-lt"/>
                <a:cs typeface="Arial" panose="020B0604020202020204" pitchFamily="34" charset="0"/>
              </a:rPr>
              <a:t>- Không cho HS ra khỏi trường trong buổi học</a:t>
            </a:r>
          </a:p>
          <a:p>
            <a:pPr algn="just">
              <a:spcBef>
                <a:spcPts val="600"/>
              </a:spcBef>
              <a:spcAft>
                <a:spcPts val="600"/>
              </a:spcAft>
            </a:pPr>
            <a:r>
              <a:rPr lang="vi-VN">
                <a:latin typeface="+mj-lt"/>
                <a:cs typeface="Arial" panose="020B0604020202020204" pitchFamily="34" charset="0"/>
              </a:rPr>
              <a:t>- Không cho những người không có nhiệm vụ vào trường</a:t>
            </a:r>
          </a:p>
          <a:p>
            <a:pPr algn="just">
              <a:spcBef>
                <a:spcPts val="600"/>
              </a:spcBef>
              <a:spcAft>
                <a:spcPts val="600"/>
              </a:spcAft>
            </a:pPr>
            <a:r>
              <a:rPr lang="vi-VN">
                <a:latin typeface="+mj-lt"/>
                <a:cs typeface="Arial" panose="020B0604020202020204" pitchFamily="34" charset="0"/>
              </a:rPr>
              <a:t>- Khi khách đến liên hệ nhân viên bảo vệ phải:</a:t>
            </a:r>
          </a:p>
          <a:p>
            <a:pPr algn="just">
              <a:spcBef>
                <a:spcPts val="600"/>
              </a:spcBef>
              <a:spcAft>
                <a:spcPts val="600"/>
              </a:spcAft>
            </a:pPr>
            <a:r>
              <a:rPr lang="vi-VN">
                <a:latin typeface="+mj-lt"/>
                <a:cs typeface="Arial" panose="020B0604020202020204" pitchFamily="34" charset="0"/>
              </a:rPr>
              <a:t>+ Báo với Ban giám hiệu</a:t>
            </a:r>
          </a:p>
          <a:p>
            <a:pPr algn="just">
              <a:spcBef>
                <a:spcPts val="600"/>
              </a:spcBef>
              <a:spcAft>
                <a:spcPts val="600"/>
              </a:spcAft>
            </a:pPr>
            <a:r>
              <a:rPr lang="vi-VN">
                <a:latin typeface="+mj-lt"/>
                <a:cs typeface="Arial" panose="020B0604020202020204" pitchFamily="34" charset="0"/>
              </a:rPr>
              <a:t>+ Ghi tên, đơn vị công tác, số điện thoại liên lạc, ngày và giờ vào trường, ghi tên cán bộ nhà trường làm việc với khách, hướng dẫn khách đến đúng phòng cần làm việc, không đi đến các khu vực khác của nhà trường. Đồng thời hướng dẫn khách thực hiện các biện pháp phòng dịch như khai báo y tế, đo thân nhiệt, đeo khẩu trang, sát khuẩn tay trước khi vào trường.</a:t>
            </a:r>
          </a:p>
          <a:p>
            <a:pPr algn="just">
              <a:spcBef>
                <a:spcPts val="600"/>
              </a:spcBef>
              <a:spcAft>
                <a:spcPts val="600"/>
              </a:spcAft>
            </a:pPr>
            <a:r>
              <a:rPr lang="vi-VN">
                <a:latin typeface="+mj-lt"/>
                <a:cs typeface="Arial" panose="020B0604020202020204" pitchFamily="34" charset="0"/>
              </a:rPr>
              <a:t>- Phối hợp thực hiện công tác vệ sinh khử khuẩn </a:t>
            </a:r>
            <a:r>
              <a:rPr lang="en-US" err="1">
                <a:latin typeface="Times New Roman" pitchFamily="18" charset="0"/>
                <a:cs typeface="Times New Roman" pitchFamily="18" charset="0"/>
              </a:rPr>
              <a:t>khuôn</a:t>
            </a:r>
            <a:r>
              <a:rPr lang="en-US">
                <a:latin typeface="Times New Roman" pitchFamily="18" charset="0"/>
                <a:cs typeface="Times New Roman" pitchFamily="18" charset="0"/>
              </a:rPr>
              <a:t> </a:t>
            </a:r>
            <a:r>
              <a:rPr lang="en-US" err="1">
                <a:latin typeface="Times New Roman" pitchFamily="18" charset="0"/>
                <a:cs typeface="Times New Roman" pitchFamily="18" charset="0"/>
              </a:rPr>
              <a:t>viên</a:t>
            </a:r>
            <a:r>
              <a:rPr lang="en-US">
                <a:latin typeface="Times New Roman" pitchFamily="18" charset="0"/>
                <a:cs typeface="Times New Roman" pitchFamily="18" charset="0"/>
              </a:rPr>
              <a:t> </a:t>
            </a:r>
            <a:r>
              <a:rPr lang="vi-VN">
                <a:latin typeface="+mj-lt"/>
                <a:cs typeface="Arial" panose="020B0604020202020204" pitchFamily="34" charset="0"/>
              </a:rPr>
              <a:t>trường, lớp hàng ngày.</a:t>
            </a:r>
          </a:p>
          <a:p>
            <a:pPr algn="just">
              <a:spcBef>
                <a:spcPts val="600"/>
              </a:spcBef>
              <a:spcAft>
                <a:spcPts val="600"/>
              </a:spcAft>
            </a:pPr>
            <a:r>
              <a:rPr lang="vi-VN">
                <a:latin typeface="+mj-lt"/>
                <a:cs typeface="Arial" panose="020B0604020202020204" pitchFamily="34" charset="0"/>
              </a:rPr>
              <a:t>- Đảm bảo khuôn viên, cơ sở vật chất nhà trường luôn sạch sẽ, gọn gàng.</a:t>
            </a:r>
          </a:p>
          <a:p>
            <a:pPr algn="just">
              <a:spcBef>
                <a:spcPts val="600"/>
              </a:spcBef>
              <a:spcAft>
                <a:spcPts val="600"/>
              </a:spcAft>
            </a:pPr>
            <a:r>
              <a:rPr lang="vi-VN">
                <a:latin typeface="+mj-lt"/>
                <a:cs typeface="Arial" panose="020B0604020202020204" pitchFamily="34" charset="0"/>
              </a:rPr>
              <a:t>- Kiểm tra hệ thống cấp thoát nước để đảm bảo cung cấp đủ nước sinh hoạt cho học sinh trong việc phòng chống Covid-19 và hệ thống thoát nước đảm bảo vệ sinh an toàn và giãn cách đúng quy định.</a:t>
            </a:r>
          </a:p>
        </p:txBody>
      </p:sp>
    </p:spTree>
    <p:extLst>
      <p:ext uri="{BB962C8B-B14F-4D97-AF65-F5344CB8AC3E}">
        <p14:creationId xmlns:p14="http://schemas.microsoft.com/office/powerpoint/2010/main" val="414889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90FDE6-9B29-48C0-8F81-B208F6BFF27E}"/>
              </a:ext>
            </a:extLst>
          </p:cNvPr>
          <p:cNvSpPr txBox="1"/>
          <p:nvPr/>
        </p:nvSpPr>
        <p:spPr>
          <a:xfrm>
            <a:off x="262890" y="301725"/>
            <a:ext cx="11666220" cy="2708434"/>
          </a:xfrm>
          <a:prstGeom prst="rect">
            <a:avLst/>
          </a:prstGeom>
          <a:noFill/>
        </p:spPr>
        <p:txBody>
          <a:bodyPr wrap="square">
            <a:spAutoFit/>
          </a:bodyPr>
          <a:lstStyle/>
          <a:p>
            <a:pPr algn="just">
              <a:spcBef>
                <a:spcPts val="600"/>
              </a:spcBef>
              <a:spcAft>
                <a:spcPts val="600"/>
              </a:spcAft>
            </a:pPr>
            <a:r>
              <a:rPr lang="vi-VN" sz="2000" b="1">
                <a:solidFill>
                  <a:srgbClr val="FF0000"/>
                </a:solidFill>
                <a:latin typeface="+mn-lt"/>
                <a:cs typeface="Arial" panose="020B0604020202020204" pitchFamily="34" charset="0"/>
              </a:rPr>
              <a:t>Nhân viên phục vụ bán trú (cấp dưỡng, bảo mẫu)</a:t>
            </a:r>
          </a:p>
          <a:p>
            <a:pPr algn="just">
              <a:spcBef>
                <a:spcPts val="600"/>
              </a:spcBef>
              <a:spcAft>
                <a:spcPts val="600"/>
              </a:spcAft>
            </a:pPr>
            <a:r>
              <a:rPr lang="vi-VN" sz="2000">
                <a:latin typeface="+mn-lt"/>
                <a:cs typeface="Arial" panose="020B0604020202020204" pitchFamily="34" charset="0"/>
              </a:rPr>
              <a:t>- Thực hiện nghiêm túc, đảm bảo an toàn vệ sinh thực phẩm từ khâu vệ sinh khu vực nấu, dụng cụ chế biến và phân chia thực phẩm, dụng cụ ăn uống; việc tiếp phẩm, sơ chế, nấu nướng và phân chia thực phẩm; việc vận chuyển thức ăn đến các lớp.</a:t>
            </a:r>
          </a:p>
          <a:p>
            <a:pPr algn="just">
              <a:spcBef>
                <a:spcPts val="600"/>
              </a:spcBef>
              <a:spcAft>
                <a:spcPts val="600"/>
              </a:spcAft>
            </a:pPr>
            <a:r>
              <a:rPr lang="vi-VN" sz="2000">
                <a:latin typeface="+mn-lt"/>
                <a:cs typeface="Arial" panose="020B0604020202020204" pitchFamily="34" charset="0"/>
              </a:rPr>
              <a:t>- Thực hiện công tác vệ sinh khử khuẩn khu vực và các lớp được phân công hàng ngày, hàng tuần theo quy định.</a:t>
            </a:r>
          </a:p>
          <a:p>
            <a:pPr algn="just">
              <a:spcBef>
                <a:spcPts val="600"/>
              </a:spcBef>
              <a:spcAft>
                <a:spcPts val="600"/>
              </a:spcAft>
            </a:pPr>
            <a:r>
              <a:rPr lang="vi-VN" sz="2000">
                <a:latin typeface="+mn-lt"/>
                <a:cs typeface="Arial" panose="020B0604020202020204" pitchFamily="34" charset="0"/>
              </a:rPr>
              <a:t>- Phối hợp giáo viên chủ nhiệm quan sát, ghi nhận, theo dõi sát các biểu hiện sức khỏe của học sinh.</a:t>
            </a:r>
          </a:p>
        </p:txBody>
      </p:sp>
      <p:pic>
        <p:nvPicPr>
          <p:cNvPr id="4" name="Picture 3">
            <a:extLst>
              <a:ext uri="{FF2B5EF4-FFF2-40B4-BE49-F238E27FC236}">
                <a16:creationId xmlns:a16="http://schemas.microsoft.com/office/drawing/2014/main" id="{02BD68F0-13E5-44F6-A644-6D225DC3652F}"/>
              </a:ext>
            </a:extLst>
          </p:cNvPr>
          <p:cNvPicPr>
            <a:picLocks noChangeAspect="1"/>
          </p:cNvPicPr>
          <p:nvPr/>
        </p:nvPicPr>
        <p:blipFill>
          <a:blip r:embed="rId2"/>
          <a:stretch>
            <a:fillRect/>
          </a:stretch>
        </p:blipFill>
        <p:spPr>
          <a:xfrm>
            <a:off x="247968" y="3152612"/>
            <a:ext cx="11717528" cy="2822693"/>
          </a:xfrm>
          <a:prstGeom prst="rect">
            <a:avLst/>
          </a:prstGeom>
        </p:spPr>
      </p:pic>
    </p:spTree>
    <p:extLst>
      <p:ext uri="{BB962C8B-B14F-4D97-AF65-F5344CB8AC3E}">
        <p14:creationId xmlns:p14="http://schemas.microsoft.com/office/powerpoint/2010/main" val="3295207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B6A43D-5973-4C9D-A915-D862A0E67CE0}"/>
              </a:ext>
            </a:extLst>
          </p:cNvPr>
          <p:cNvSpPr txBox="1"/>
          <p:nvPr/>
        </p:nvSpPr>
        <p:spPr>
          <a:xfrm>
            <a:off x="650929" y="684104"/>
            <a:ext cx="11174278" cy="4939814"/>
          </a:xfrm>
          <a:prstGeom prst="rect">
            <a:avLst/>
          </a:prstGeom>
          <a:noFill/>
        </p:spPr>
        <p:txBody>
          <a:bodyPr wrap="square">
            <a:spAutoFit/>
          </a:bodyPr>
          <a:lstStyle/>
          <a:p>
            <a:pPr algn="just"/>
            <a:r>
              <a:rPr lang="vi-VN" sz="2200" b="1">
                <a:solidFill>
                  <a:srgbClr val="FF0000"/>
                </a:solidFill>
                <a:latin typeface="+mj-lt"/>
                <a:cs typeface="Arial" panose="020B0604020202020204" pitchFamily="34" charset="0"/>
              </a:rPr>
              <a:t>Học sinh </a:t>
            </a:r>
          </a:p>
          <a:p>
            <a:pPr algn="just">
              <a:spcBef>
                <a:spcPts val="600"/>
              </a:spcBef>
              <a:spcAft>
                <a:spcPts val="600"/>
              </a:spcAft>
            </a:pPr>
            <a:r>
              <a:rPr lang="vi-VN" sz="2000">
                <a:latin typeface="+mj-lt"/>
                <a:cs typeface="Arial" panose="020B0604020202020204" pitchFamily="34" charset="0"/>
              </a:rPr>
              <a:t> + Rửa tay với nước sạch và xà phòng thường xuyên vào các thời điểm: trước khi vào lớp, trước và sau khi ăn, sau khi ra chơi, nghỉ giữa giờ, sau khi đi vệ sinh, khi tay bẩn;</a:t>
            </a:r>
          </a:p>
          <a:p>
            <a:pPr algn="just">
              <a:spcBef>
                <a:spcPts val="600"/>
              </a:spcBef>
              <a:spcAft>
                <a:spcPts val="600"/>
              </a:spcAft>
            </a:pPr>
            <a:r>
              <a:rPr lang="vi-VN" sz="2000">
                <a:latin typeface="+mj-lt"/>
                <a:cs typeface="Arial" panose="020B0604020202020204" pitchFamily="34" charset="0"/>
              </a:rPr>
              <a:t> + Che mũi, miệng khi ho hoặc hắt hơi (bằng khăn giấy/khăn vải/khăn tay/ống tay áo). Vứt bỏ khăn, giấy che mũi, miệng vào thùng rác và rửa sạch tay. Không đưa tay lên mắt, mũi miệng;</a:t>
            </a:r>
          </a:p>
          <a:p>
            <a:pPr algn="just">
              <a:spcBef>
                <a:spcPts val="600"/>
              </a:spcBef>
              <a:spcAft>
                <a:spcPts val="600"/>
              </a:spcAft>
            </a:pPr>
            <a:r>
              <a:rPr lang="vi-VN" sz="2000">
                <a:latin typeface="+mj-lt"/>
                <a:cs typeface="Arial" panose="020B0604020202020204" pitchFamily="34" charset="0"/>
              </a:rPr>
              <a:t> + Mang </a:t>
            </a:r>
            <a:r>
              <a:rPr lang="en-US" sz="2000" err="1">
                <a:latin typeface="+mj-lt"/>
                <a:cs typeface="Arial" panose="020B0604020202020204" pitchFamily="34" charset="0"/>
              </a:rPr>
              <a:t>ly</a:t>
            </a:r>
            <a:r>
              <a:rPr lang="vi-VN" sz="2000">
                <a:latin typeface="+mj-lt"/>
                <a:cs typeface="Arial" panose="020B0604020202020204" pitchFamily="34" charset="0"/>
              </a:rPr>
              <a:t>/bình nước, khăn mặt, khăn lau tay, gối, chăn,… để dùng riêng tại lớp (nếu cần);</a:t>
            </a:r>
          </a:p>
          <a:p>
            <a:pPr algn="just">
              <a:spcBef>
                <a:spcPts val="600"/>
              </a:spcBef>
              <a:spcAft>
                <a:spcPts val="600"/>
              </a:spcAft>
            </a:pPr>
            <a:r>
              <a:rPr lang="vi-VN" sz="2000">
                <a:latin typeface="+mj-lt"/>
                <a:cs typeface="Arial" panose="020B0604020202020204" pitchFamily="34" charset="0"/>
              </a:rPr>
              <a:t> + Không dùng chung các đồ dùng cá nhân như </a:t>
            </a:r>
            <a:r>
              <a:rPr lang="en-US" sz="2000" err="1">
                <a:latin typeface="+mj-lt"/>
                <a:cs typeface="Arial" panose="020B0604020202020204" pitchFamily="34" charset="0"/>
              </a:rPr>
              <a:t>ly</a:t>
            </a:r>
            <a:r>
              <a:rPr lang="vi-VN" sz="2000">
                <a:latin typeface="+mj-lt"/>
                <a:cs typeface="Arial" panose="020B0604020202020204" pitchFamily="34" charset="0"/>
              </a:rPr>
              <a:t>, bình nước, khăn mặt, khăn lau tay, gối, </a:t>
            </a:r>
            <a:r>
              <a:rPr lang="en-US" sz="2000">
                <a:latin typeface="+mj-lt"/>
                <a:cs typeface="Arial" panose="020B0604020202020204" pitchFamily="34" charset="0"/>
              </a:rPr>
              <a:t>...</a:t>
            </a:r>
            <a:endParaRPr lang="vi-VN" sz="2000">
              <a:latin typeface="+mj-lt"/>
              <a:cs typeface="Arial" panose="020B0604020202020204" pitchFamily="34" charset="0"/>
            </a:endParaRPr>
          </a:p>
          <a:p>
            <a:pPr algn="just">
              <a:spcBef>
                <a:spcPts val="600"/>
              </a:spcBef>
              <a:spcAft>
                <a:spcPts val="600"/>
              </a:spcAft>
            </a:pPr>
            <a:r>
              <a:rPr lang="vi-VN" sz="2000">
                <a:latin typeface="+mj-lt"/>
                <a:cs typeface="Arial" panose="020B0604020202020204" pitchFamily="34" charset="0"/>
              </a:rPr>
              <a:t> + Không khạc, nhổ bừa bãi;</a:t>
            </a:r>
          </a:p>
          <a:p>
            <a:pPr algn="just">
              <a:spcBef>
                <a:spcPts val="600"/>
              </a:spcBef>
              <a:spcAft>
                <a:spcPts val="600"/>
              </a:spcAft>
            </a:pPr>
            <a:r>
              <a:rPr lang="vi-VN" sz="2000">
                <a:latin typeface="+mj-lt"/>
                <a:cs typeface="Arial" panose="020B0604020202020204" pitchFamily="34" charset="0"/>
              </a:rPr>
              <a:t> + Bỏ rác đúng nơi quy định;</a:t>
            </a:r>
          </a:p>
          <a:p>
            <a:pPr algn="just">
              <a:spcBef>
                <a:spcPts val="600"/>
              </a:spcBef>
              <a:spcAft>
                <a:spcPts val="600"/>
              </a:spcAft>
            </a:pPr>
            <a:r>
              <a:rPr lang="vi-VN" sz="2000">
                <a:latin typeface="+mj-lt"/>
                <a:cs typeface="Arial" panose="020B0604020202020204" pitchFamily="34" charset="0"/>
              </a:rPr>
              <a:t> + Nếu cảm thấy có ít nhất một trong các triệu chứng: sốt, ho, khó thở thì báo ngay cho giáo viên chủ nhiệm;</a:t>
            </a:r>
          </a:p>
          <a:p>
            <a:pPr algn="just">
              <a:spcBef>
                <a:spcPts val="600"/>
              </a:spcBef>
              <a:spcAft>
                <a:spcPts val="600"/>
              </a:spcAft>
            </a:pPr>
            <a:r>
              <a:rPr lang="vi-VN" sz="2000">
                <a:latin typeface="+mj-lt"/>
                <a:cs typeface="Arial" panose="020B0604020202020204" pitchFamily="34" charset="0"/>
              </a:rPr>
              <a:t> + Không được đến trường nếu đang trong thời gian cách ly tại nhà theo yêu cầu của cơ quan y tế.</a:t>
            </a:r>
          </a:p>
        </p:txBody>
      </p:sp>
    </p:spTree>
    <p:extLst>
      <p:ext uri="{BB962C8B-B14F-4D97-AF65-F5344CB8AC3E}">
        <p14:creationId xmlns:p14="http://schemas.microsoft.com/office/powerpoint/2010/main" val="2606710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E52D07-E737-46C4-83B3-12399B9F6CC1}"/>
              </a:ext>
            </a:extLst>
          </p:cNvPr>
          <p:cNvSpPr txBox="1"/>
          <p:nvPr/>
        </p:nvSpPr>
        <p:spPr>
          <a:xfrm>
            <a:off x="402956" y="305068"/>
            <a:ext cx="11406752" cy="6247864"/>
          </a:xfrm>
          <a:prstGeom prst="rect">
            <a:avLst/>
          </a:prstGeom>
          <a:noFill/>
        </p:spPr>
        <p:txBody>
          <a:bodyPr wrap="square">
            <a:spAutoFit/>
          </a:bodyPr>
          <a:lstStyle/>
          <a:p>
            <a:pPr>
              <a:spcBef>
                <a:spcPts val="400"/>
              </a:spcBef>
              <a:spcAft>
                <a:spcPts val="400"/>
              </a:spcAft>
            </a:pPr>
            <a:r>
              <a:rPr lang="vi-VN" sz="2000" b="1">
                <a:solidFill>
                  <a:srgbClr val="FF0000"/>
                </a:solidFill>
                <a:latin typeface="+mj-lt"/>
              </a:rPr>
              <a:t>Phụ huynh học sinh:</a:t>
            </a:r>
          </a:p>
          <a:p>
            <a:pPr algn="just">
              <a:spcBef>
                <a:spcPts val="400"/>
              </a:spcBef>
              <a:spcAft>
                <a:spcPts val="400"/>
              </a:spcAft>
            </a:pPr>
            <a:r>
              <a:rPr lang="vi-VN">
                <a:latin typeface="+mj-lt"/>
              </a:rPr>
              <a:t>- Luôn thực hiện Thông điệp 5K (Khẩu trang, Khử khuẩn, Khoảng cách, Không tụ tập, Khai báo y tế) và tiêm đủ 2 mũi vacxin phòng Covid-19. Thực hiện khai báo y tế, quét mã QR code khi vào trường.</a:t>
            </a:r>
          </a:p>
          <a:p>
            <a:pPr algn="just">
              <a:spcBef>
                <a:spcPts val="400"/>
              </a:spcBef>
              <a:spcAft>
                <a:spcPts val="400"/>
              </a:spcAft>
            </a:pPr>
            <a:r>
              <a:rPr lang="vi-VN">
                <a:latin typeface="+mj-lt"/>
              </a:rPr>
              <a:t>- Thường xuyên cập nhật đầy đủ, kịp thời các chỉ đạo, thông tin chính thống để nâng cao nhận thức và ý thức trách nhiệm, tự dự phòng cho bản thân, gia đình và cộng đồng. Thực hiện đầy đủ, kịp thời các giải pháp phòng, chống dịch Covid-19 theo các văn bản hướng dẫn của nhà trường và cơ quan y tế địa phương. Tìm hiểu tình hình dịch bệnh, mức độ nguy hiểm, công tác phòng, chống dịch tại trường,… để không hoang mang, không sợ hãi và cũng không mất cảnh giác, bình tĩnh đối phó với dịch bệnh.</a:t>
            </a:r>
          </a:p>
          <a:p>
            <a:pPr algn="just">
              <a:spcBef>
                <a:spcPts val="400"/>
              </a:spcBef>
              <a:spcAft>
                <a:spcPts val="400"/>
              </a:spcAft>
            </a:pPr>
            <a:r>
              <a:rPr lang="vi-VN">
                <a:latin typeface="+mj-lt"/>
              </a:rPr>
              <a:t>- Theo dõi và quản lý tốt sức khoẻ của bản thân và học sinh nhằm phát hiện sớm các trường hợp bất thường. nghi mắc bệnh để thông báo ngay cho cơ quan y tế để khám, điều trị kịp thời, kiên quyết không để dịch bệnh xuất hiện và lây lan trong trường học. Khi phát hiện hoặc nghi ngờ các trường hợp mắc bệnh, phải thông báo ngay cho Ban chỉ đạo của nhà trường, cơ quan y tế địa phương để có biện pháp xử lý kịp thời.</a:t>
            </a:r>
          </a:p>
          <a:p>
            <a:pPr algn="just">
              <a:spcBef>
                <a:spcPts val="400"/>
              </a:spcBef>
              <a:spcAft>
                <a:spcPts val="400"/>
              </a:spcAft>
            </a:pPr>
            <a:r>
              <a:rPr lang="vi-VN">
                <a:latin typeface="+mj-lt"/>
              </a:rPr>
              <a:t>- Nếu học sinh có ít nhất một trong số các biểu hiện sau đây: sốt, ho, đau họng, khó thở, đau người - mệt mỏi - ớn lạnh, giảm hoặc mất vị giác hoặc khứu giác thì chủ động cho học sinh nghỉ học, đến ngay cơ sở y tế để được khám, theo dõi và điều trị; báo ngay cho giáo viên chủ nhiệm để nhà trường nắm bắt thông tin kịp thời và có phương ná xử lý phù hợp.</a:t>
            </a:r>
          </a:p>
          <a:p>
            <a:pPr algn="just">
              <a:spcBef>
                <a:spcPts val="400"/>
              </a:spcBef>
              <a:spcAft>
                <a:spcPts val="400"/>
              </a:spcAft>
            </a:pPr>
            <a:r>
              <a:rPr lang="vi-VN">
                <a:latin typeface="+mj-lt"/>
              </a:rPr>
              <a:t>- Không vào trong khuôn viên trường và các lớp học, đặc biệt là đầu giờ vào học, giờ học, giờ chơi, giờ ra về của học sinh nếu không được sự đồng ý của Hiệu trưởng nhà trường và trong các trường hợp khẩn cấp cần có sự phối hợp của phụ huynh học sinh. </a:t>
            </a:r>
          </a:p>
          <a:p>
            <a:pPr algn="just">
              <a:spcBef>
                <a:spcPts val="400"/>
              </a:spcBef>
              <a:spcAft>
                <a:spcPts val="400"/>
              </a:spcAft>
            </a:pPr>
            <a:r>
              <a:rPr lang="vi-VN">
                <a:latin typeface="+mj-lt"/>
              </a:rPr>
              <a:t>- Phụ huynh chưa tiêm đủ 2 mũi vacxin phòng Covid-19 và có các triệu chứng ho, sốt,… tuyệt đối không vào trường, không đưa đón học sinh đi học.</a:t>
            </a:r>
          </a:p>
        </p:txBody>
      </p:sp>
    </p:spTree>
    <p:extLst>
      <p:ext uri="{BB962C8B-B14F-4D97-AF65-F5344CB8AC3E}">
        <p14:creationId xmlns:p14="http://schemas.microsoft.com/office/powerpoint/2010/main" val="3714757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A9662C-73C1-4D34-B7BA-0ADFE1604F36}"/>
              </a:ext>
            </a:extLst>
          </p:cNvPr>
          <p:cNvPicPr>
            <a:picLocks noChangeAspect="1"/>
          </p:cNvPicPr>
          <p:nvPr/>
        </p:nvPicPr>
        <p:blipFill rotWithShape="1">
          <a:blip r:embed="rId2"/>
          <a:srcRect l="15093" t="13332" r="15156" b="15500"/>
          <a:stretch/>
        </p:blipFill>
        <p:spPr>
          <a:xfrm>
            <a:off x="1333901" y="500710"/>
            <a:ext cx="9071514" cy="52063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a:extLst>
              <a:ext uri="{FF2B5EF4-FFF2-40B4-BE49-F238E27FC236}">
                <a16:creationId xmlns:a16="http://schemas.microsoft.com/office/drawing/2014/main" id="{1A072D02-2018-4D9E-B8ED-A479116C43A3}"/>
              </a:ext>
            </a:extLst>
          </p:cNvPr>
          <p:cNvSpPr/>
          <p:nvPr/>
        </p:nvSpPr>
        <p:spPr>
          <a:xfrm>
            <a:off x="1195458" y="5871411"/>
            <a:ext cx="9344205" cy="947544"/>
          </a:xfrm>
          <a:prstGeom prst="rect">
            <a:avLst/>
          </a:prstGeom>
          <a:noFill/>
        </p:spPr>
        <p:txBody>
          <a:bodyPr wrap="square" lIns="91440" tIns="45720" rIns="91440" bIns="45720">
            <a:spAutoFit/>
          </a:bodyPr>
          <a:lstStyle/>
          <a:p>
            <a:pPr algn="ctr"/>
            <a:r>
              <a:rPr lang="vi-VN" sz="5400" b="1">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Trân trọng cảm ơn và kính chào</a:t>
            </a:r>
            <a:endParaRPr lang="en-US" sz="5400" b="1">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346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1CAF611D-D8C7-744F-A0B3-3C159411D285}"/>
              </a:ext>
            </a:extLst>
          </p:cNvPr>
          <p:cNvSpPr/>
          <p:nvPr/>
        </p:nvSpPr>
        <p:spPr>
          <a:xfrm>
            <a:off x="511434" y="534770"/>
            <a:ext cx="10922000" cy="73818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200" b="1">
                <a:solidFill>
                  <a:schemeClr val="bg1"/>
                </a:solidFill>
                <a:cs typeface="Arial" panose="020B0604020202020204" pitchFamily="34" charset="0"/>
              </a:rPr>
              <a:t>1.Trước khi tổ chức lại hoạt động giáo dục trực tiếp</a:t>
            </a:r>
            <a:endParaRPr lang="en-US" sz="3200" b="1">
              <a:solidFill>
                <a:schemeClr val="bg1"/>
              </a:solidFill>
              <a:latin typeface="Arial" panose="020B0604020202020204" pitchFamily="34" charset="0"/>
              <a:cs typeface="Arial" panose="020B0604020202020204" pitchFamily="34" charset="0"/>
            </a:endParaRPr>
          </a:p>
        </p:txBody>
      </p:sp>
      <p:sp>
        <p:nvSpPr>
          <p:cNvPr id="11267" name="Rectangle 4">
            <a:extLst>
              <a:ext uri="{FF2B5EF4-FFF2-40B4-BE49-F238E27FC236}">
                <a16:creationId xmlns:a16="http://schemas.microsoft.com/office/drawing/2014/main" id="{DE3D08F3-2AF7-134C-A7CC-D5AE6EF9C02D}"/>
              </a:ext>
            </a:extLst>
          </p:cNvPr>
          <p:cNvSpPr>
            <a:spLocks noChangeArrowheads="1"/>
          </p:cNvSpPr>
          <p:nvPr/>
        </p:nvSpPr>
        <p:spPr bwMode="auto">
          <a:xfrm>
            <a:off x="401638" y="1541463"/>
            <a:ext cx="106441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Xây dựng kế hoạch, phương án sẵn sàng ứng phó </a:t>
            </a:r>
            <a:r>
              <a:rPr lang="en-US" altLang="vi-VN" sz="2400" b="1">
                <a:solidFill>
                  <a:srgbClr val="C00000"/>
                </a:solidFill>
                <a:cs typeface="Arial" panose="020B0604020202020204" pitchFamily="34" charset="0"/>
                <a:sym typeface="Wingdings" pitchFamily="2" charset="2"/>
              </a:rPr>
              <a:t>PHÙ HỢP </a:t>
            </a:r>
            <a:r>
              <a:rPr lang="vi-VN" altLang="vi-VN" sz="2400">
                <a:latin typeface="Arial" panose="020B0604020202020204" pitchFamily="34" charset="0"/>
                <a:cs typeface="Arial" panose="020B0604020202020204" pitchFamily="34" charset="0"/>
                <a:sym typeface="Wingdings" pitchFamily="2" charset="2"/>
              </a:rPr>
              <a:t>với các tình huống dịch bệnh xảy ra trong cơ sở giáo dục</a:t>
            </a:r>
            <a:r>
              <a:rPr lang="en-US" altLang="vi-VN" sz="2400">
                <a:cs typeface="Arial" panose="020B0604020202020204" pitchFamily="34" charset="0"/>
                <a:sym typeface="Wingdings" pitchFamily="2" charset="2"/>
              </a:rPr>
              <a:t>;</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Rà soát, </a:t>
            </a:r>
            <a:r>
              <a:rPr lang="vi-VN" altLang="vi-VN" sz="2400" b="1">
                <a:solidFill>
                  <a:srgbClr val="C00000"/>
                </a:solidFill>
                <a:latin typeface="Arial" panose="020B0604020202020204" pitchFamily="34" charset="0"/>
                <a:cs typeface="Arial" panose="020B0604020202020204" pitchFamily="34" charset="0"/>
                <a:sym typeface="Wingdings" pitchFamily="2" charset="2"/>
              </a:rPr>
              <a:t>kiện toàn </a:t>
            </a:r>
            <a:r>
              <a:rPr lang="en-US" altLang="vi-VN" sz="2400" b="1">
                <a:solidFill>
                  <a:srgbClr val="C00000"/>
                </a:solidFill>
                <a:cs typeface="Arial" panose="020B0604020202020204" pitchFamily="34" charset="0"/>
                <a:sym typeface="Wingdings" pitchFamily="2" charset="2"/>
              </a:rPr>
              <a:t>BCĐ PCD</a:t>
            </a:r>
            <a:r>
              <a:rPr lang="vi-VN" altLang="vi-VN" sz="2400">
                <a:latin typeface="Arial" panose="020B0604020202020204" pitchFamily="34" charset="0"/>
                <a:cs typeface="Arial" panose="020B0604020202020204" pitchFamily="34" charset="0"/>
                <a:sym typeface="Wingdings" pitchFamily="2" charset="2"/>
              </a:rPr>
              <a:t>, Tổ an toàn COVID-19 của cơ sở giáo dục, bộ phận thường trực về công tác y tế trường học;</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Cử cán bộ phụ trách </a:t>
            </a:r>
            <a:r>
              <a:rPr lang="en-US" altLang="vi-VN" sz="2400">
                <a:cs typeface="Arial" panose="020B0604020202020204" pitchFamily="34" charset="0"/>
                <a:sym typeface="Wingdings" pitchFamily="2" charset="2"/>
              </a:rPr>
              <a:t>YTTH </a:t>
            </a:r>
            <a:r>
              <a:rPr lang="vi-VN" altLang="vi-VN" sz="2400">
                <a:latin typeface="Arial" panose="020B0604020202020204" pitchFamily="34" charset="0"/>
                <a:cs typeface="Arial" panose="020B0604020202020204" pitchFamily="34" charset="0"/>
                <a:sym typeface="Wingdings" pitchFamily="2" charset="2"/>
              </a:rPr>
              <a:t>tham gia </a:t>
            </a:r>
            <a:r>
              <a:rPr lang="vi-VN" altLang="vi-VN" sz="2400" b="1">
                <a:solidFill>
                  <a:srgbClr val="C00000"/>
                </a:solidFill>
                <a:latin typeface="Arial" panose="020B0604020202020204" pitchFamily="34" charset="0"/>
                <a:cs typeface="Arial" panose="020B0604020202020204" pitchFamily="34" charset="0"/>
                <a:sym typeface="Wingdings" pitchFamily="2" charset="2"/>
              </a:rPr>
              <a:t>tập huấn kỹ thuật lấy mẫu </a:t>
            </a:r>
            <a:r>
              <a:rPr lang="vi-VN" altLang="vi-VN" sz="2400">
                <a:latin typeface="Arial" panose="020B0604020202020204" pitchFamily="34" charset="0"/>
                <a:cs typeface="Arial" panose="020B0604020202020204" pitchFamily="34" charset="0"/>
                <a:sym typeface="Wingdings" pitchFamily="2" charset="2"/>
              </a:rPr>
              <a:t>xét nghiệm nhanh</a:t>
            </a:r>
            <a:r>
              <a:rPr lang="en-US" altLang="vi-VN" sz="2400">
                <a:cs typeface="Arial" panose="020B0604020202020204" pitchFamily="34" charset="0"/>
                <a:sym typeface="Wingdings" pitchFamily="2" charset="2"/>
              </a:rPr>
              <a:t>;</a:t>
            </a:r>
          </a:p>
          <a:p>
            <a:pPr algn="just" eaLnBrk="1" hangingPunct="1">
              <a:lnSpc>
                <a:spcPct val="150000"/>
              </a:lnSpc>
              <a:spcBef>
                <a:spcPct val="0"/>
              </a:spcBef>
              <a:buFont typeface="Wingdings" pitchFamily="2" charset="2"/>
              <a:buChar char="q"/>
            </a:pPr>
            <a:r>
              <a:rPr lang="vi-VN" altLang="vi-VN" sz="2400" b="1">
                <a:solidFill>
                  <a:srgbClr val="C00000"/>
                </a:solidFill>
                <a:latin typeface="Arial" panose="020B0604020202020204" pitchFamily="34" charset="0"/>
                <a:cs typeface="Arial" panose="020B0604020202020204" pitchFamily="34" charset="0"/>
                <a:sym typeface="Wingdings" pitchFamily="2" charset="2"/>
              </a:rPr>
              <a:t>Rà soát cơ sở vật chất, trang thiết bị </a:t>
            </a:r>
            <a:r>
              <a:rPr lang="vi-VN" altLang="vi-VN" sz="2400">
                <a:latin typeface="Arial" panose="020B0604020202020204" pitchFamily="34" charset="0"/>
                <a:cs typeface="Arial" panose="020B0604020202020204" pitchFamily="34" charset="0"/>
                <a:sym typeface="Wingdings" pitchFamily="2" charset="2"/>
              </a:rPr>
              <a:t>đảm bảo vệ sinh môi trường theo quy định. Cung cấp nước uống an toàn, ly uống nước riêng….</a:t>
            </a:r>
          </a:p>
        </p:txBody>
      </p:sp>
    </p:spTree>
    <p:extLst>
      <p:ext uri="{BB962C8B-B14F-4D97-AF65-F5344CB8AC3E}">
        <p14:creationId xmlns:p14="http://schemas.microsoft.com/office/powerpoint/2010/main" val="2133538139"/>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D1A8CCDE-9C0A-EF41-861D-3582FA769105}"/>
              </a:ext>
            </a:extLst>
          </p:cNvPr>
          <p:cNvSpPr/>
          <p:nvPr/>
        </p:nvSpPr>
        <p:spPr>
          <a:xfrm>
            <a:off x="402948" y="395288"/>
            <a:ext cx="10922000" cy="73818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200" b="1">
                <a:solidFill>
                  <a:schemeClr val="bg1"/>
                </a:solidFill>
                <a:cs typeface="Arial" panose="020B0604020202020204" pitchFamily="34" charset="0"/>
              </a:rPr>
              <a:t>1.Trước khi tổ chức lại hoạt động giáo dục trực tiếp</a:t>
            </a:r>
            <a:endParaRPr lang="en-US" sz="3200" b="1">
              <a:solidFill>
                <a:schemeClr val="bg1"/>
              </a:solidFill>
              <a:latin typeface="Arial" panose="020B0604020202020204" pitchFamily="34" charset="0"/>
              <a:cs typeface="Arial" panose="020B0604020202020204" pitchFamily="34" charset="0"/>
            </a:endParaRPr>
          </a:p>
        </p:txBody>
      </p:sp>
      <p:sp>
        <p:nvSpPr>
          <p:cNvPr id="13315" name="Rectangle 4">
            <a:extLst>
              <a:ext uri="{FF2B5EF4-FFF2-40B4-BE49-F238E27FC236}">
                <a16:creationId xmlns:a16="http://schemas.microsoft.com/office/drawing/2014/main" id="{1E286B5E-95D5-7247-9ADB-D9E50885D189}"/>
              </a:ext>
            </a:extLst>
          </p:cNvPr>
          <p:cNvSpPr>
            <a:spLocks noChangeArrowheads="1"/>
          </p:cNvSpPr>
          <p:nvPr/>
        </p:nvSpPr>
        <p:spPr bwMode="auto">
          <a:xfrm>
            <a:off x="277813" y="1298575"/>
            <a:ext cx="110632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Tăng cường các biện pháp </a:t>
            </a:r>
            <a:r>
              <a:rPr lang="vi-VN" altLang="vi-VN" sz="2400">
                <a:solidFill>
                  <a:srgbClr val="C00000"/>
                </a:solidFill>
                <a:latin typeface="Arial" panose="020B0604020202020204" pitchFamily="34" charset="0"/>
                <a:cs typeface="Arial" panose="020B0604020202020204" pitchFamily="34" charset="0"/>
                <a:sym typeface="Wingdings" pitchFamily="2" charset="2"/>
              </a:rPr>
              <a:t>thông khí cho phòng học</a:t>
            </a:r>
            <a:r>
              <a:rPr lang="vi-VN" altLang="vi-VN" sz="2400">
                <a:latin typeface="Arial" panose="020B0604020202020204" pitchFamily="34" charset="0"/>
                <a:cs typeface="Arial" panose="020B0604020202020204" pitchFamily="34" charset="0"/>
                <a:sym typeface="Wingdings" pitchFamily="2" charset="2"/>
              </a:rPr>
              <a:t>, phòng làm việc</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Bố trí </a:t>
            </a:r>
            <a:r>
              <a:rPr lang="vi-VN" altLang="vi-VN" sz="2400">
                <a:solidFill>
                  <a:srgbClr val="C00000"/>
                </a:solidFill>
                <a:latin typeface="Arial" panose="020B0604020202020204" pitchFamily="34" charset="0"/>
                <a:cs typeface="Arial" panose="020B0604020202020204" pitchFamily="34" charset="0"/>
                <a:sym typeface="Wingdings" pitchFamily="2" charset="2"/>
              </a:rPr>
              <a:t>phòng cách ly tạm thời</a:t>
            </a:r>
            <a:r>
              <a:rPr lang="vi-VN" altLang="vi-VN" sz="2400">
                <a:latin typeface="Arial" panose="020B0604020202020204" pitchFamily="34" charset="0"/>
                <a:cs typeface="Arial" panose="020B0604020202020204" pitchFamily="34" charset="0"/>
                <a:sym typeface="Wingdings" pitchFamily="2" charset="2"/>
              </a:rPr>
              <a:t>, phòng y tế đảm bảo theo quy định</a:t>
            </a:r>
            <a:r>
              <a:rPr lang="en-US" altLang="vi-VN" sz="2400">
                <a:cs typeface="Arial" panose="020B0604020202020204" pitchFamily="34" charset="0"/>
                <a:sym typeface="Wingdings" pitchFamily="2" charset="2"/>
              </a:rPr>
              <a:t>;</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Trang bị </a:t>
            </a:r>
            <a:r>
              <a:rPr lang="vi-VN" altLang="vi-VN" sz="2400" b="1" u="sng">
                <a:solidFill>
                  <a:srgbClr val="C00000"/>
                </a:solidFill>
                <a:latin typeface="Arial" panose="020B0604020202020204" pitchFamily="34" charset="0"/>
                <a:cs typeface="Arial" panose="020B0604020202020204" pitchFamily="34" charset="0"/>
                <a:sym typeface="Wingdings" pitchFamily="2" charset="2"/>
              </a:rPr>
              <a:t>cơ số sinh phẩm xét nghiệm </a:t>
            </a:r>
            <a:r>
              <a:rPr lang="vi-VN" altLang="vi-VN" sz="2400">
                <a:latin typeface="Arial" panose="020B0604020202020204" pitchFamily="34" charset="0"/>
                <a:cs typeface="Arial" panose="020B0604020202020204" pitchFamily="34" charset="0"/>
                <a:sym typeface="Wingdings" pitchFamily="2" charset="2"/>
              </a:rPr>
              <a:t>nhanh kháng nguyên</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Thực hiện </a:t>
            </a:r>
            <a:r>
              <a:rPr lang="vi-VN" altLang="vi-VN" sz="2400">
                <a:solidFill>
                  <a:srgbClr val="C00000"/>
                </a:solidFill>
                <a:latin typeface="Arial" panose="020B0604020202020204" pitchFamily="34" charset="0"/>
                <a:cs typeface="Arial" panose="020B0604020202020204" pitchFamily="34" charset="0"/>
                <a:sym typeface="Wingdings" pitchFamily="2" charset="2"/>
              </a:rPr>
              <a:t>vệ sinh, khử trùng</a:t>
            </a:r>
            <a:r>
              <a:rPr lang="vi-VN" altLang="vi-VN" sz="2400">
                <a:latin typeface="Arial" panose="020B0604020202020204" pitchFamily="34" charset="0"/>
                <a:cs typeface="Arial" panose="020B0604020202020204" pitchFamily="34" charset="0"/>
                <a:sym typeface="Wingdings" pitchFamily="2" charset="2"/>
              </a:rPr>
              <a:t> trường, lớp, đồ dùng học tập và phương tiện đưa đón </a:t>
            </a:r>
            <a:r>
              <a:rPr lang="en-US" altLang="vi-VN" sz="2400">
                <a:cs typeface="Arial" panose="020B0604020202020204" pitchFamily="34" charset="0"/>
                <a:sym typeface="Wingdings" pitchFamily="2" charset="2"/>
              </a:rPr>
              <a:t>HS </a:t>
            </a:r>
            <a:r>
              <a:rPr lang="vi-VN" altLang="vi-VN" sz="2400">
                <a:latin typeface="Arial" panose="020B0604020202020204" pitchFamily="34" charset="0"/>
                <a:cs typeface="Arial" panose="020B0604020202020204" pitchFamily="34" charset="0"/>
                <a:sym typeface="Wingdings" pitchFamily="2" charset="2"/>
              </a:rPr>
              <a:t>(nếu có) theo đúng hướng dẫn</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50000"/>
              </a:lnSpc>
              <a:spcBef>
                <a:spcPct val="0"/>
              </a:spcBef>
              <a:buFont typeface="Wingdings" pitchFamily="2" charset="2"/>
              <a:buChar char="q"/>
            </a:pPr>
            <a:r>
              <a:rPr lang="en-US" altLang="vi-VN" sz="2400" err="1">
                <a:latin typeface="Arial" panose="020B0604020202020204" pitchFamily="34" charset="0"/>
                <a:cs typeface="Arial" panose="020B0604020202020204" pitchFamily="34" charset="0"/>
                <a:sym typeface="Wingdings" pitchFamily="2" charset="2"/>
              </a:rPr>
              <a:t>Học</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sinh</a:t>
            </a:r>
            <a:r>
              <a:rPr lang="vi-VN" altLang="vi-VN" sz="2400">
                <a:latin typeface="Arial" panose="020B0604020202020204" pitchFamily="34" charset="0"/>
                <a:cs typeface="Arial" panose="020B0604020202020204" pitchFamily="34" charset="0"/>
                <a:sym typeface="Wingdings" pitchFamily="2" charset="2"/>
              </a:rPr>
              <a:t>, cán bộ quản lý, </a:t>
            </a:r>
            <a:r>
              <a:rPr lang="en-US" altLang="vi-VN" sz="2400" err="1">
                <a:latin typeface="Arial" panose="020B0604020202020204" pitchFamily="34" charset="0"/>
                <a:cs typeface="Arial" panose="020B0604020202020204" pitchFamily="34" charset="0"/>
                <a:sym typeface="Wingdings" pitchFamily="2" charset="2"/>
              </a:rPr>
              <a:t>giáo</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viên</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nhân</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viên</a:t>
            </a:r>
            <a:r>
              <a:rPr lang="en-US" altLang="vi-VN" sz="2400">
                <a:latin typeface="Arial" panose="020B0604020202020204" pitchFamily="34" charset="0"/>
                <a:cs typeface="Arial" panose="020B0604020202020204" pitchFamily="34" charset="0"/>
                <a:sym typeface="Wingdings" pitchFamily="2" charset="2"/>
              </a:rPr>
              <a:t> …</a:t>
            </a:r>
            <a:r>
              <a:rPr lang="vi-VN" altLang="vi-VN" sz="2400">
                <a:latin typeface="Arial" panose="020B0604020202020204" pitchFamily="34" charset="0"/>
                <a:cs typeface="Arial" panose="020B0604020202020204" pitchFamily="34" charset="0"/>
                <a:sym typeface="Wingdings" pitchFamily="2" charset="2"/>
              </a:rPr>
              <a:t> thường xuyên </a:t>
            </a:r>
            <a:r>
              <a:rPr lang="vi-VN" altLang="vi-VN" sz="2400">
                <a:solidFill>
                  <a:srgbClr val="C00000"/>
                </a:solidFill>
                <a:latin typeface="Arial" panose="020B0604020202020204" pitchFamily="34" charset="0"/>
                <a:cs typeface="Arial" panose="020B0604020202020204" pitchFamily="34" charset="0"/>
                <a:sym typeface="Wingdings" pitchFamily="2" charset="2"/>
              </a:rPr>
              <a:t>tự theo dõi sức khỏe </a:t>
            </a:r>
            <a:r>
              <a:rPr lang="vi-VN" altLang="vi-VN" sz="2400">
                <a:latin typeface="Arial" panose="020B0604020202020204" pitchFamily="34" charset="0"/>
                <a:cs typeface="Arial" panose="020B0604020202020204" pitchFamily="34" charset="0"/>
                <a:sym typeface="Wingdings" pitchFamily="2" charset="2"/>
              </a:rPr>
              <a:t>tại nhà; trường hợp </a:t>
            </a:r>
            <a:r>
              <a:rPr lang="vi-VN" altLang="vi-VN" sz="2400">
                <a:solidFill>
                  <a:srgbClr val="C00000"/>
                </a:solidFill>
                <a:latin typeface="Arial" panose="020B0604020202020204" pitchFamily="34" charset="0"/>
                <a:cs typeface="Arial" panose="020B0604020202020204" pitchFamily="34" charset="0"/>
                <a:sym typeface="Wingdings" pitchFamily="2" charset="2"/>
              </a:rPr>
              <a:t>có triệu chứng nghi ngờ nhiễm</a:t>
            </a:r>
            <a:r>
              <a:rPr lang="vi-VN" altLang="vi-VN" sz="2400">
                <a:latin typeface="Arial" panose="020B0604020202020204" pitchFamily="34" charset="0"/>
                <a:cs typeface="Arial" panose="020B0604020202020204" pitchFamily="34" charset="0"/>
                <a:sym typeface="Wingdings" pitchFamily="2" charset="2"/>
              </a:rPr>
              <a:t> COVID-19 (sốt, ho, khó thở….) </a:t>
            </a:r>
            <a:r>
              <a:rPr lang="vi-VN" altLang="vi-VN" sz="2400">
                <a:solidFill>
                  <a:srgbClr val="C00000"/>
                </a:solidFill>
                <a:latin typeface="Arial" panose="020B0604020202020204" pitchFamily="34" charset="0"/>
                <a:cs typeface="Arial" panose="020B0604020202020204" pitchFamily="34" charset="0"/>
                <a:sym typeface="Wingdings" pitchFamily="2" charset="2"/>
              </a:rPr>
              <a:t>thì không đến trường </a:t>
            </a:r>
            <a:r>
              <a:rPr lang="vi-VN" altLang="vi-VN" sz="2400">
                <a:latin typeface="Arial" panose="020B0604020202020204" pitchFamily="34" charset="0"/>
                <a:cs typeface="Arial" panose="020B0604020202020204" pitchFamily="34" charset="0"/>
                <a:sym typeface="Wingdings" pitchFamily="2" charset="2"/>
              </a:rPr>
              <a:t>và thông báo ngay cho cơ sở giáo dục và y tế địa phương</a:t>
            </a:r>
            <a:r>
              <a:rPr lang="en-US" altLang="vi-VN" sz="240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2823897764"/>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109111076081">
            <a:hlinkClick r:id="" action="ppaction://media"/>
            <a:extLst>
              <a:ext uri="{FF2B5EF4-FFF2-40B4-BE49-F238E27FC236}">
                <a16:creationId xmlns:a16="http://schemas.microsoft.com/office/drawing/2014/main" id="{E250EE45-7E14-4A96-B009-2D70BCBD4B1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40752" y="600074"/>
            <a:ext cx="10358165" cy="5835015"/>
          </a:xfrm>
          <a:prstGeom prst="rect">
            <a:avLst/>
          </a:prstGeom>
        </p:spPr>
      </p:pic>
    </p:spTree>
    <p:extLst>
      <p:ext uri="{BB962C8B-B14F-4D97-AF65-F5344CB8AC3E}">
        <p14:creationId xmlns:p14="http://schemas.microsoft.com/office/powerpoint/2010/main" val="194934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1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109111076294">
            <a:hlinkClick r:id="" action="ppaction://media"/>
            <a:extLst>
              <a:ext uri="{FF2B5EF4-FFF2-40B4-BE49-F238E27FC236}">
                <a16:creationId xmlns:a16="http://schemas.microsoft.com/office/drawing/2014/main" id="{43F5A2E1-5971-4E95-8187-597261995F1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72172" y="285750"/>
            <a:ext cx="10632083" cy="5989320"/>
          </a:xfrm>
          <a:prstGeom prst="rect">
            <a:avLst/>
          </a:prstGeom>
        </p:spPr>
      </p:pic>
    </p:spTree>
    <p:extLst>
      <p:ext uri="{BB962C8B-B14F-4D97-AF65-F5344CB8AC3E}">
        <p14:creationId xmlns:p14="http://schemas.microsoft.com/office/powerpoint/2010/main" val="22855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3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2DE0852E-C9C0-444D-81E4-BD405B2F8808}"/>
              </a:ext>
            </a:extLst>
          </p:cNvPr>
          <p:cNvSpPr>
            <a:spLocks noChangeArrowheads="1"/>
          </p:cNvSpPr>
          <p:nvPr/>
        </p:nvSpPr>
        <p:spPr bwMode="auto">
          <a:xfrm>
            <a:off x="266700" y="1279525"/>
            <a:ext cx="100901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q"/>
            </a:pPr>
            <a:r>
              <a:rPr lang="en-US" altLang="vi-VN" sz="2400" err="1">
                <a:latin typeface="Arial" panose="020B0604020202020204" pitchFamily="34" charset="0"/>
                <a:cs typeface="Arial" panose="020B0604020202020204" pitchFamily="34" charset="0"/>
                <a:sym typeface="Wingdings" pitchFamily="2" charset="2"/>
              </a:rPr>
              <a:t>Hạn</a:t>
            </a:r>
            <a:r>
              <a:rPr lang="en-US" altLang="vi-VN" sz="2400">
                <a:latin typeface="Arial" panose="020B0604020202020204" pitchFamily="34" charset="0"/>
                <a:cs typeface="Arial" panose="020B0604020202020204" pitchFamily="34" charset="0"/>
                <a:sym typeface="Wingdings" pitchFamily="2" charset="2"/>
              </a:rPr>
              <a:t> </a:t>
            </a:r>
            <a:r>
              <a:rPr lang="en-US" altLang="vi-VN" sz="2400" err="1">
                <a:latin typeface="Arial" panose="020B0604020202020204" pitchFamily="34" charset="0"/>
                <a:cs typeface="Arial" panose="020B0604020202020204" pitchFamily="34" charset="0"/>
                <a:sym typeface="Wingdings" pitchFamily="2" charset="2"/>
              </a:rPr>
              <a:t>chế</a:t>
            </a:r>
            <a:r>
              <a:rPr lang="en-US" altLang="vi-VN" sz="2400">
                <a:latin typeface="Arial" panose="020B0604020202020204" pitchFamily="34" charset="0"/>
                <a:cs typeface="Arial" panose="020B0604020202020204" pitchFamily="34" charset="0"/>
                <a:sym typeface="Wingdings" pitchFamily="2" charset="2"/>
              </a:rPr>
              <a:t> </a:t>
            </a:r>
            <a:r>
              <a:rPr lang="vi-VN" altLang="vi-VN" sz="2400">
                <a:latin typeface="Arial" panose="020B0604020202020204" pitchFamily="34" charset="0"/>
                <a:cs typeface="Arial" panose="020B0604020202020204" pitchFamily="34" charset="0"/>
                <a:sym typeface="Wingdings" pitchFamily="2" charset="2"/>
              </a:rPr>
              <a:t>phụ huynh hoặc người đưa đón </a:t>
            </a:r>
            <a:r>
              <a:rPr lang="en-US" altLang="vi-VN" sz="2400">
                <a:latin typeface="Arial" panose="020B0604020202020204" pitchFamily="34" charset="0"/>
                <a:cs typeface="Arial" panose="020B0604020202020204" pitchFamily="34" charset="0"/>
                <a:sym typeface="Wingdings" pitchFamily="2" charset="2"/>
              </a:rPr>
              <a:t>HS </a:t>
            </a:r>
            <a:r>
              <a:rPr lang="vi-VN" altLang="vi-VN" sz="2400">
                <a:solidFill>
                  <a:srgbClr val="C00000"/>
                </a:solidFill>
                <a:latin typeface="Arial" panose="020B0604020202020204" pitchFamily="34" charset="0"/>
                <a:cs typeface="Arial" panose="020B0604020202020204" pitchFamily="34" charset="0"/>
                <a:sym typeface="Wingdings" pitchFamily="2" charset="2"/>
              </a:rPr>
              <a:t>vào tr</a:t>
            </a:r>
            <a:r>
              <a:rPr lang="en-US" altLang="vi-VN" sz="2400" err="1">
                <a:solidFill>
                  <a:srgbClr val="C00000"/>
                </a:solidFill>
                <a:latin typeface="Arial" panose="020B0604020202020204" pitchFamily="34" charset="0"/>
                <a:cs typeface="Arial" panose="020B0604020202020204" pitchFamily="34" charset="0"/>
                <a:sym typeface="Wingdings" pitchFamily="2" charset="2"/>
              </a:rPr>
              <a:t>ường</a:t>
            </a:r>
            <a:r>
              <a:rPr lang="vi-VN" altLang="vi-VN" sz="2400">
                <a:latin typeface="Arial" panose="020B0604020202020204" pitchFamily="34" charset="0"/>
                <a:cs typeface="Arial" panose="020B0604020202020204" pitchFamily="34" charset="0"/>
                <a:sym typeface="Wingdings" pitchFamily="2" charset="2"/>
              </a:rPr>
              <a:t>.</a:t>
            </a:r>
          </a:p>
          <a:p>
            <a:pPr algn="just" eaLnBrk="1" hangingPunct="1">
              <a:lnSpc>
                <a:spcPct val="150000"/>
              </a:lnSpc>
              <a:spcBef>
                <a:spcPct val="0"/>
              </a:spcBef>
              <a:buFont typeface="Wingdings" pitchFamily="2" charset="2"/>
              <a:buChar char="q"/>
            </a:pPr>
            <a:r>
              <a:rPr lang="vi-VN" altLang="vi-VN" sz="2400">
                <a:solidFill>
                  <a:srgbClr val="C00000"/>
                </a:solidFill>
                <a:latin typeface="Arial" panose="020B0604020202020204" pitchFamily="34" charset="0"/>
                <a:cs typeface="Arial" panose="020B0604020202020204" pitchFamily="34" charset="0"/>
                <a:sym typeface="Wingdings" pitchFamily="2" charset="2"/>
              </a:rPr>
              <a:t>Kiểm tra thân nhiệt, khai báo y tế, </a:t>
            </a:r>
            <a:r>
              <a:rPr lang="en-US" altLang="vi-VN" sz="2400" err="1">
                <a:solidFill>
                  <a:srgbClr val="C00000"/>
                </a:solidFill>
                <a:latin typeface="Arial" panose="020B0604020202020204" pitchFamily="34" charset="0"/>
                <a:cs typeface="Arial" panose="020B0604020202020204" pitchFamily="34" charset="0"/>
                <a:sym typeface="Wingdings" pitchFamily="2" charset="2"/>
              </a:rPr>
              <a:t>hướng</a:t>
            </a:r>
            <a:r>
              <a:rPr lang="en-US" altLang="vi-VN" sz="2400">
                <a:solidFill>
                  <a:srgbClr val="C00000"/>
                </a:solidFill>
                <a:latin typeface="Arial" panose="020B0604020202020204" pitchFamily="34" charset="0"/>
                <a:cs typeface="Arial" panose="020B0604020202020204" pitchFamily="34" charset="0"/>
                <a:sym typeface="Wingdings" pitchFamily="2" charset="2"/>
              </a:rPr>
              <a:t> </a:t>
            </a:r>
            <a:r>
              <a:rPr lang="en-US" altLang="vi-VN" sz="2400" err="1">
                <a:solidFill>
                  <a:srgbClr val="C00000"/>
                </a:solidFill>
                <a:latin typeface="Arial" panose="020B0604020202020204" pitchFamily="34" charset="0"/>
                <a:cs typeface="Arial" panose="020B0604020202020204" pitchFamily="34" charset="0"/>
                <a:sym typeface="Wingdings" pitchFamily="2" charset="2"/>
              </a:rPr>
              <a:t>dẫn</a:t>
            </a:r>
            <a:r>
              <a:rPr lang="en-US" altLang="vi-VN" sz="2400">
                <a:solidFill>
                  <a:srgbClr val="C00000"/>
                </a:solidFill>
                <a:latin typeface="Arial" panose="020B0604020202020204" pitchFamily="34" charset="0"/>
                <a:cs typeface="Arial" panose="020B0604020202020204" pitchFamily="34" charset="0"/>
                <a:sym typeface="Wingdings" pitchFamily="2" charset="2"/>
              </a:rPr>
              <a:t> </a:t>
            </a:r>
            <a:r>
              <a:rPr lang="en-US" altLang="vi-VN" sz="2400" err="1">
                <a:solidFill>
                  <a:srgbClr val="C00000"/>
                </a:solidFill>
                <a:latin typeface="Arial" panose="020B0604020202020204" pitchFamily="34" charset="0"/>
                <a:cs typeface="Arial" panose="020B0604020202020204" pitchFamily="34" charset="0"/>
                <a:sym typeface="Wingdings" pitchFamily="2" charset="2"/>
              </a:rPr>
              <a:t>học</a:t>
            </a:r>
            <a:r>
              <a:rPr lang="en-US" altLang="vi-VN" sz="2400">
                <a:solidFill>
                  <a:srgbClr val="C00000"/>
                </a:solidFill>
                <a:latin typeface="Arial" panose="020B0604020202020204" pitchFamily="34" charset="0"/>
                <a:cs typeface="Arial" panose="020B0604020202020204" pitchFamily="34" charset="0"/>
                <a:sym typeface="Wingdings" pitchFamily="2" charset="2"/>
              </a:rPr>
              <a:t> </a:t>
            </a:r>
            <a:r>
              <a:rPr lang="en-US" altLang="vi-VN" sz="2400" err="1">
                <a:solidFill>
                  <a:srgbClr val="C00000"/>
                </a:solidFill>
                <a:latin typeface="Arial" panose="020B0604020202020204" pitchFamily="34" charset="0"/>
                <a:cs typeface="Arial" panose="020B0604020202020204" pitchFamily="34" charset="0"/>
                <a:sym typeface="Wingdings" pitchFamily="2" charset="2"/>
              </a:rPr>
              <a:t>sinh</a:t>
            </a:r>
            <a:r>
              <a:rPr lang="en-US" altLang="vi-VN" sz="2400">
                <a:solidFill>
                  <a:srgbClr val="C00000"/>
                </a:solidFill>
                <a:latin typeface="Arial" panose="020B0604020202020204" pitchFamily="34" charset="0"/>
                <a:cs typeface="Arial" panose="020B0604020202020204" pitchFamily="34" charset="0"/>
                <a:sym typeface="Wingdings" pitchFamily="2" charset="2"/>
              </a:rPr>
              <a:t> </a:t>
            </a:r>
            <a:r>
              <a:rPr lang="vi-VN" altLang="vi-VN" sz="2400">
                <a:solidFill>
                  <a:srgbClr val="C00000"/>
                </a:solidFill>
                <a:latin typeface="Arial" panose="020B0604020202020204" pitchFamily="34" charset="0"/>
                <a:cs typeface="Arial" panose="020B0604020202020204" pitchFamily="34" charset="0"/>
                <a:sym typeface="Wingdings" pitchFamily="2" charset="2"/>
              </a:rPr>
              <a:t>rửa tay với xà phòng </a:t>
            </a:r>
            <a:r>
              <a:rPr lang="vi-VN" altLang="vi-VN" sz="2400">
                <a:latin typeface="Arial" panose="020B0604020202020204" pitchFamily="34" charset="0"/>
                <a:cs typeface="Arial" panose="020B0604020202020204" pitchFamily="34" charset="0"/>
                <a:sym typeface="Wingdings" pitchFamily="2" charset="2"/>
              </a:rPr>
              <a:t>hoặc dung dịch khử khuẩn trước khi vào lớp; người có dấu hiệu nghi ngờ nhiễm COVID-19 (sốt, ho, khó thở...) hoặc có yếu tố dịch tễ nguy cơ thì không được vào trường, vào lớp.</a:t>
            </a: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Theo dõi, </a:t>
            </a:r>
            <a:r>
              <a:rPr lang="vi-VN" altLang="vi-VN" sz="2400">
                <a:solidFill>
                  <a:srgbClr val="C00000"/>
                </a:solidFill>
                <a:latin typeface="Arial" panose="020B0604020202020204" pitchFamily="34" charset="0"/>
                <a:cs typeface="Arial" panose="020B0604020202020204" pitchFamily="34" charset="0"/>
                <a:sym typeface="Wingdings" pitchFamily="2" charset="2"/>
              </a:rPr>
              <a:t>ghi nhận kịp thời </a:t>
            </a:r>
            <a:r>
              <a:rPr lang="en-US" altLang="vi-VN" sz="2400">
                <a:solidFill>
                  <a:srgbClr val="C00000"/>
                </a:solidFill>
                <a:latin typeface="Arial" panose="020B0604020202020204" pitchFamily="34" charset="0"/>
                <a:cs typeface="Arial" panose="020B0604020202020204" pitchFamily="34" charset="0"/>
                <a:sym typeface="Wingdings" pitchFamily="2" charset="2"/>
              </a:rPr>
              <a:t>HS </a:t>
            </a:r>
            <a:r>
              <a:rPr lang="vi-VN" altLang="vi-VN" sz="2400">
                <a:solidFill>
                  <a:srgbClr val="C00000"/>
                </a:solidFill>
                <a:latin typeface="Arial" panose="020B0604020202020204" pitchFamily="34" charset="0"/>
                <a:cs typeface="Arial" panose="020B0604020202020204" pitchFamily="34" charset="0"/>
                <a:sym typeface="Wingdings" pitchFamily="2" charset="2"/>
              </a:rPr>
              <a:t>vắng mặt </a:t>
            </a:r>
            <a:r>
              <a:rPr lang="vi-VN" altLang="vi-VN" sz="2400">
                <a:latin typeface="Arial" panose="020B0604020202020204" pitchFamily="34" charset="0"/>
                <a:cs typeface="Arial" panose="020B0604020202020204" pitchFamily="34" charset="0"/>
                <a:sym typeface="Wingdings" pitchFamily="2" charset="2"/>
              </a:rPr>
              <a:t>và lý do để xử lý nếu có liên quan đến dịch bệnh.</a:t>
            </a:r>
          </a:p>
          <a:p>
            <a:pPr algn="just" eaLnBrk="1" hangingPunct="1">
              <a:lnSpc>
                <a:spcPct val="150000"/>
              </a:lnSpc>
              <a:spcBef>
                <a:spcPct val="0"/>
              </a:spcBef>
              <a:buFont typeface="Wingdings" pitchFamily="2" charset="2"/>
              <a:buChar char="q"/>
            </a:pPr>
            <a:r>
              <a:rPr lang="vi-VN" altLang="vi-VN" sz="2400">
                <a:solidFill>
                  <a:srgbClr val="C00000"/>
                </a:solidFill>
                <a:latin typeface="Arial" panose="020B0604020202020204" pitchFamily="34" charset="0"/>
                <a:cs typeface="Arial" panose="020B0604020202020204" pitchFamily="34" charset="0"/>
                <a:sym typeface="Wingdings" pitchFamily="2" charset="2"/>
              </a:rPr>
              <a:t>Phát hiện sớm </a:t>
            </a:r>
            <a:r>
              <a:rPr lang="vi-VN" altLang="vi-VN" sz="2400">
                <a:latin typeface="Arial" panose="020B0604020202020204" pitchFamily="34" charset="0"/>
                <a:cs typeface="Arial" panose="020B0604020202020204" pitchFamily="34" charset="0"/>
                <a:sym typeface="Wingdings" pitchFamily="2" charset="2"/>
              </a:rPr>
              <a:t>các trường hợp có triệu chứng nghi ngờ nhiễm COVID-19 (sốt, ho, khó thở…) để thực hiện quy trình xử lý.</a:t>
            </a:r>
          </a:p>
        </p:txBody>
      </p:sp>
      <p:sp>
        <p:nvSpPr>
          <p:cNvPr id="7" name="Pentagon 6">
            <a:extLst>
              <a:ext uri="{FF2B5EF4-FFF2-40B4-BE49-F238E27FC236}">
                <a16:creationId xmlns:a16="http://schemas.microsoft.com/office/drawing/2014/main" id="{84EA4465-4B26-354D-AE82-A15CDE23085A}"/>
              </a:ext>
            </a:extLst>
          </p:cNvPr>
          <p:cNvSpPr/>
          <p:nvPr/>
        </p:nvSpPr>
        <p:spPr>
          <a:xfrm>
            <a:off x="0" y="438150"/>
            <a:ext cx="10922000" cy="7366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400" b="1">
                <a:solidFill>
                  <a:schemeClr val="bg1"/>
                </a:solidFill>
                <a:cs typeface="Arial" panose="020B0604020202020204" pitchFamily="34" charset="0"/>
              </a:rPr>
              <a:t>2. Khi tổ chức hoạt động giáo dục trực tiếp</a:t>
            </a:r>
          </a:p>
        </p:txBody>
      </p:sp>
      <p:pic>
        <p:nvPicPr>
          <p:cNvPr id="15364" name="Picture 1">
            <a:extLst>
              <a:ext uri="{FF2B5EF4-FFF2-40B4-BE49-F238E27FC236}">
                <a16:creationId xmlns:a16="http://schemas.microsoft.com/office/drawing/2014/main" id="{08340D05-3DA2-0B45-82EC-87C0DD0D74D0}"/>
              </a:ext>
            </a:extLst>
          </p:cNvPr>
          <p:cNvPicPr>
            <a:picLocks noChangeAspect="1"/>
          </p:cNvPicPr>
          <p:nvPr/>
        </p:nvPicPr>
        <p:blipFill>
          <a:blip r:embed="rId3">
            <a:extLst>
              <a:ext uri="{28A0092B-C50C-407E-A947-70E740481C1C}">
                <a14:useLocalDpi xmlns:a14="http://schemas.microsoft.com/office/drawing/2010/main" val="0"/>
              </a:ext>
            </a:extLst>
          </a:blip>
          <a:srcRect r="45755" b="48457"/>
          <a:stretch>
            <a:fillRect/>
          </a:stretch>
        </p:blipFill>
        <p:spPr bwMode="auto">
          <a:xfrm>
            <a:off x="10356850" y="1733550"/>
            <a:ext cx="1725613"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a:extLst>
              <a:ext uri="{FF2B5EF4-FFF2-40B4-BE49-F238E27FC236}">
                <a16:creationId xmlns:a16="http://schemas.microsoft.com/office/drawing/2014/main" id="{CF8DAF92-4FF0-2542-91FA-B9FE1A882F96}"/>
              </a:ext>
            </a:extLst>
          </p:cNvPr>
          <p:cNvPicPr>
            <a:picLocks noChangeAspect="1"/>
          </p:cNvPicPr>
          <p:nvPr/>
        </p:nvPicPr>
        <p:blipFill>
          <a:blip r:embed="rId4" cstate="print">
            <a:extLst>
              <a:ext uri="{28A0092B-C50C-407E-A947-70E740481C1C}">
                <a14:useLocalDpi xmlns:a14="http://schemas.microsoft.com/office/drawing/2010/main" val="0"/>
              </a:ext>
            </a:extLst>
          </a:blip>
          <a:srcRect l="47649" t="48524"/>
          <a:stretch>
            <a:fillRect/>
          </a:stretch>
        </p:blipFill>
        <p:spPr bwMode="auto">
          <a:xfrm>
            <a:off x="10614025" y="4319588"/>
            <a:ext cx="1577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851157"/>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3F1A2E4C-53BA-9842-9767-7521CC48E53C}"/>
              </a:ext>
            </a:extLst>
          </p:cNvPr>
          <p:cNvSpPr>
            <a:spLocks noChangeArrowheads="1"/>
          </p:cNvSpPr>
          <p:nvPr/>
        </p:nvSpPr>
        <p:spPr bwMode="auto">
          <a:xfrm>
            <a:off x="2630488" y="2063750"/>
            <a:ext cx="889158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5730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30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30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730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7308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Đảm bảo các </a:t>
            </a:r>
            <a:r>
              <a:rPr lang="vi-VN" altLang="vi-VN" sz="2400">
                <a:solidFill>
                  <a:srgbClr val="C00000"/>
                </a:solidFill>
                <a:latin typeface="Arial" panose="020B0604020202020204" pitchFamily="34" charset="0"/>
                <a:cs typeface="Arial" panose="020B0604020202020204" pitchFamily="34" charset="0"/>
                <a:sym typeface="Wingdings" pitchFamily="2" charset="2"/>
              </a:rPr>
              <a:t>yêu cầu về giãn cách </a:t>
            </a:r>
            <a:r>
              <a:rPr lang="vi-VN" altLang="vi-VN" sz="2400">
                <a:latin typeface="Arial" panose="020B0604020202020204" pitchFamily="34" charset="0"/>
                <a:cs typeface="Arial" panose="020B0604020202020204" pitchFamily="34" charset="0"/>
                <a:sym typeface="Wingdings" pitchFamily="2" charset="2"/>
              </a:rPr>
              <a:t>trong phòng học, phòng làm việc; hạn chế những hoạt động có giao tiếp gần trong lớp học; hạn chế tối đa việc giao tiếp giữa các lớp</a:t>
            </a:r>
            <a:r>
              <a:rPr lang="en-US" altLang="vi-VN" sz="2400">
                <a:latin typeface="Arial" panose="020B0604020202020204" pitchFamily="34" charset="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a:p>
            <a:pPr algn="just" eaLnBrk="1" hangingPunct="1">
              <a:lnSpc>
                <a:spcPct val="150000"/>
              </a:lnSpc>
              <a:spcBef>
                <a:spcPct val="0"/>
              </a:spcBef>
              <a:buFont typeface="Wingdings" pitchFamily="2" charset="2"/>
              <a:buChar char="q"/>
            </a:pPr>
            <a:r>
              <a:rPr lang="en-US" altLang="vi-VN" sz="2400">
                <a:latin typeface="Arial" panose="020B0604020202020204" pitchFamily="34" charset="0"/>
                <a:cs typeface="Arial" panose="020B0604020202020204" pitchFamily="34" charset="0"/>
                <a:sym typeface="Wingdings" pitchFamily="2" charset="2"/>
              </a:rPr>
              <a:t>Khuyến khích HS</a:t>
            </a:r>
            <a:r>
              <a:rPr lang="vi-VN" altLang="vi-VN" sz="2400">
                <a:latin typeface="Arial" panose="020B0604020202020204" pitchFamily="34" charset="0"/>
                <a:cs typeface="Arial" panose="020B0604020202020204" pitchFamily="34" charset="0"/>
                <a:sym typeface="Wingdings" pitchFamily="2" charset="2"/>
              </a:rPr>
              <a:t>, </a:t>
            </a:r>
            <a:r>
              <a:rPr lang="en-US" altLang="vi-VN" sz="2400">
                <a:latin typeface="Arial" panose="020B0604020202020204" pitchFamily="34" charset="0"/>
                <a:cs typeface="Arial" panose="020B0604020202020204" pitchFamily="34" charset="0"/>
                <a:sym typeface="Wingdings" pitchFamily="2" charset="2"/>
              </a:rPr>
              <a:t>GV</a:t>
            </a:r>
            <a:r>
              <a:rPr lang="vi-VN" altLang="vi-VN" sz="2400">
                <a:latin typeface="Arial" panose="020B0604020202020204" pitchFamily="34" charset="0"/>
                <a:cs typeface="Arial" panose="020B0604020202020204" pitchFamily="34" charset="0"/>
                <a:sym typeface="Wingdings" pitchFamily="2" charset="2"/>
              </a:rPr>
              <a:t>, </a:t>
            </a:r>
            <a:r>
              <a:rPr lang="en-US" altLang="vi-VN" sz="2400">
                <a:latin typeface="Arial" panose="020B0604020202020204" pitchFamily="34" charset="0"/>
                <a:cs typeface="Arial" panose="020B0604020202020204" pitchFamily="34" charset="0"/>
                <a:sym typeface="Wingdings" pitchFamily="2" charset="2"/>
              </a:rPr>
              <a:t>NV </a:t>
            </a:r>
            <a:r>
              <a:rPr lang="vi-VN" altLang="vi-VN" sz="2400">
                <a:solidFill>
                  <a:srgbClr val="C00000"/>
                </a:solidFill>
                <a:latin typeface="Arial" panose="020B0604020202020204" pitchFamily="34" charset="0"/>
                <a:cs typeface="Arial" panose="020B0604020202020204" pitchFamily="34" charset="0"/>
                <a:sym typeface="Wingdings" pitchFamily="2" charset="2"/>
              </a:rPr>
              <a:t>đeo khẩu trang </a:t>
            </a:r>
            <a:r>
              <a:rPr lang="vi-VN" altLang="vi-VN" sz="2400">
                <a:latin typeface="Arial" panose="020B0604020202020204" pitchFamily="34" charset="0"/>
                <a:cs typeface="Arial" panose="020B0604020202020204" pitchFamily="34" charset="0"/>
                <a:sym typeface="Wingdings" pitchFamily="2" charset="2"/>
              </a:rPr>
              <a:t>(trừ khi ăn, uống); </a:t>
            </a:r>
            <a:endParaRPr lang="en-US" altLang="vi-VN" sz="2400">
              <a:latin typeface="Arial" panose="020B0604020202020204" pitchFamily="34" charset="0"/>
              <a:cs typeface="Arial" panose="020B0604020202020204" pitchFamily="34" charset="0"/>
              <a:sym typeface="Wingdings" pitchFamily="2" charset="2"/>
            </a:endParaRPr>
          </a:p>
          <a:p>
            <a:pPr algn="just" eaLnBrk="1" hangingPunct="1">
              <a:lnSpc>
                <a:spcPct val="150000"/>
              </a:lnSpc>
              <a:spcBef>
                <a:spcPct val="0"/>
              </a:spcBef>
              <a:buFont typeface="Wingdings" pitchFamily="2" charset="2"/>
              <a:buChar char="q"/>
            </a:pPr>
            <a:r>
              <a:rPr lang="vi-VN" altLang="vi-VN" sz="2400">
                <a:latin typeface="Arial" panose="020B0604020202020204" pitchFamily="34" charset="0"/>
                <a:cs typeface="Arial" panose="020B0604020202020204" pitchFamily="34" charset="0"/>
                <a:sym typeface="Wingdings" pitchFamily="2" charset="2"/>
              </a:rPr>
              <a:t>Yêu cầu </a:t>
            </a:r>
            <a:r>
              <a:rPr lang="vi-VN" altLang="vi-VN" sz="2400">
                <a:solidFill>
                  <a:srgbClr val="C00000"/>
                </a:solidFill>
                <a:latin typeface="Arial" panose="020B0604020202020204" pitchFamily="34" charset="0"/>
                <a:cs typeface="Arial" panose="020B0604020202020204" pitchFamily="34" charset="0"/>
                <a:sym typeface="Wingdings" pitchFamily="2" charset="2"/>
              </a:rPr>
              <a:t>thường xuyên rửa tay với xà phòng </a:t>
            </a:r>
            <a:r>
              <a:rPr lang="vi-VN" altLang="vi-VN" sz="2400">
                <a:latin typeface="Arial" panose="020B0604020202020204" pitchFamily="34" charset="0"/>
                <a:cs typeface="Arial" panose="020B0604020202020204" pitchFamily="34" charset="0"/>
                <a:sym typeface="Wingdings" pitchFamily="2" charset="2"/>
              </a:rPr>
              <a:t>hoặc dung dịch khử khuẩn, đặc biệt trước khi vào lớp (đầu giờ học, sau giờ giải lao) và khi tan lớp</a:t>
            </a:r>
            <a:r>
              <a:rPr lang="en-US" altLang="vi-VN" sz="2400">
                <a:latin typeface="Arial" panose="020B0604020202020204" pitchFamily="34" charset="0"/>
                <a:cs typeface="Arial" panose="020B0604020202020204" pitchFamily="34" charset="0"/>
                <a:sym typeface="Wingdings" pitchFamily="2" charset="2"/>
              </a:rPr>
              <a:t>;</a:t>
            </a:r>
            <a:endParaRPr lang="vi-VN" altLang="vi-VN" sz="2400">
              <a:latin typeface="Arial" panose="020B0604020202020204" pitchFamily="34" charset="0"/>
              <a:cs typeface="Arial" panose="020B0604020202020204" pitchFamily="34" charset="0"/>
              <a:sym typeface="Wingdings" pitchFamily="2" charset="2"/>
            </a:endParaRPr>
          </a:p>
        </p:txBody>
      </p:sp>
      <p:sp>
        <p:nvSpPr>
          <p:cNvPr id="7" name="Pentagon 6">
            <a:extLst>
              <a:ext uri="{FF2B5EF4-FFF2-40B4-BE49-F238E27FC236}">
                <a16:creationId xmlns:a16="http://schemas.microsoft.com/office/drawing/2014/main" id="{48AD885F-8F22-5149-BA3B-F1689866BB4B}"/>
              </a:ext>
            </a:extLst>
          </p:cNvPr>
          <p:cNvSpPr/>
          <p:nvPr/>
        </p:nvSpPr>
        <p:spPr>
          <a:xfrm>
            <a:off x="0" y="932657"/>
            <a:ext cx="10922000" cy="7366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400" b="1">
                <a:solidFill>
                  <a:schemeClr val="bg1"/>
                </a:solidFill>
                <a:cs typeface="Arial" panose="020B0604020202020204" pitchFamily="34" charset="0"/>
              </a:rPr>
              <a:t>2. Khi tổ chức hoạt động giáo dục trực tiếp</a:t>
            </a:r>
          </a:p>
        </p:txBody>
      </p:sp>
      <p:pic>
        <p:nvPicPr>
          <p:cNvPr id="17412" name="Picture 1">
            <a:extLst>
              <a:ext uri="{FF2B5EF4-FFF2-40B4-BE49-F238E27FC236}">
                <a16:creationId xmlns:a16="http://schemas.microsoft.com/office/drawing/2014/main" id="{4859A22A-6EA8-B041-A027-6F1CC674A88C}"/>
              </a:ext>
            </a:extLst>
          </p:cNvPr>
          <p:cNvPicPr>
            <a:picLocks noChangeAspect="1"/>
          </p:cNvPicPr>
          <p:nvPr/>
        </p:nvPicPr>
        <p:blipFill>
          <a:blip r:embed="rId3">
            <a:extLst>
              <a:ext uri="{28A0092B-C50C-407E-A947-70E740481C1C}">
                <a14:useLocalDpi xmlns:a14="http://schemas.microsoft.com/office/drawing/2010/main" val="0"/>
              </a:ext>
            </a:extLst>
          </a:blip>
          <a:srcRect l="12454" t="25075" r="8342" b="20995"/>
          <a:stretch>
            <a:fillRect/>
          </a:stretch>
        </p:blipFill>
        <p:spPr bwMode="auto">
          <a:xfrm>
            <a:off x="193675" y="2228850"/>
            <a:ext cx="21748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a:extLst>
              <a:ext uri="{FF2B5EF4-FFF2-40B4-BE49-F238E27FC236}">
                <a16:creationId xmlns:a16="http://schemas.microsoft.com/office/drawing/2014/main" id="{AD8900F7-F96A-7C44-876B-BA29D5274159}"/>
              </a:ext>
            </a:extLst>
          </p:cNvPr>
          <p:cNvPicPr>
            <a:picLocks noChangeAspect="1"/>
          </p:cNvPicPr>
          <p:nvPr/>
        </p:nvPicPr>
        <p:blipFill>
          <a:blip r:embed="rId4">
            <a:extLst>
              <a:ext uri="{28A0092B-C50C-407E-A947-70E740481C1C}">
                <a14:useLocalDpi xmlns:a14="http://schemas.microsoft.com/office/drawing/2010/main" val="0"/>
              </a:ext>
            </a:extLst>
          </a:blip>
          <a:srcRect l="10663" t="11723" r="16956" b="24377"/>
          <a:stretch>
            <a:fillRect/>
          </a:stretch>
        </p:blipFill>
        <p:spPr bwMode="auto">
          <a:xfrm>
            <a:off x="242888" y="4498975"/>
            <a:ext cx="212566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115561"/>
      </p:ext>
    </p:extLst>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4891</Words>
  <Application>Microsoft Office PowerPoint</Application>
  <PresentationFormat>Widescreen</PresentationFormat>
  <Paragraphs>277</Paragraphs>
  <Slides>39</Slides>
  <Notes>16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Đức Thuần</cp:lastModifiedBy>
  <cp:revision>123</cp:revision>
  <cp:lastPrinted>2021-12-08T04:50:00Z</cp:lastPrinted>
  <dcterms:created xsi:type="dcterms:W3CDTF">2021-12-07T01:41:48Z</dcterms:created>
  <dcterms:modified xsi:type="dcterms:W3CDTF">2022-02-10T05:15:14Z</dcterms:modified>
</cp:coreProperties>
</file>